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2" r:id="rId5"/>
    <p:sldId id="265" r:id="rId6"/>
    <p:sldId id="263" r:id="rId7"/>
    <p:sldId id="264" r:id="rId8"/>
    <p:sldId id="26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5" d="100"/>
          <a:sy n="75" d="100"/>
        </p:scale>
        <p:origin x="54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2595113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4116442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172303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1551218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E02BC2-14F6-4A13-B6F2-33F5D52AC73A}" type="datetimeFigureOut">
              <a:rPr lang="en-IN" smtClean="0"/>
              <a:t>14-01-2015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443842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7E02BC2-14F6-4A13-B6F2-33F5D52AC73A}"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215289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7E02BC2-14F6-4A13-B6F2-33F5D52AC73A}" type="datetimeFigureOut">
              <a:rPr lang="en-IN" smtClean="0"/>
              <a:t>14-01-2015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3010712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7E02BC2-14F6-4A13-B6F2-33F5D52AC73A}" type="datetimeFigureOut">
              <a:rPr lang="en-IN" smtClean="0"/>
              <a:t>14-01-2015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2959730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02BC2-14F6-4A13-B6F2-33F5D52AC73A}" type="datetimeFigureOut">
              <a:rPr lang="en-IN" smtClean="0"/>
              <a:t>14-01-2015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506796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02BC2-14F6-4A13-B6F2-33F5D52AC73A}"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2165507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E02BC2-14F6-4A13-B6F2-33F5D52AC73A}" type="datetimeFigureOut">
              <a:rPr lang="en-IN" smtClean="0"/>
              <a:t>14-01-2015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1AC04422-EDA0-4BA4-BFA6-4AD74755AF6F}" type="slidenum">
              <a:rPr lang="en-IN" smtClean="0"/>
              <a:t>‹#›</a:t>
            </a:fld>
            <a:endParaRPr lang="en-IN"/>
          </a:p>
        </p:txBody>
      </p:sp>
    </p:spTree>
    <p:extLst>
      <p:ext uri="{BB962C8B-B14F-4D97-AF65-F5344CB8AC3E}">
        <p14:creationId xmlns:p14="http://schemas.microsoft.com/office/powerpoint/2010/main" val="3434393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02BC2-14F6-4A13-B6F2-33F5D52AC73A}" type="datetimeFigureOut">
              <a:rPr lang="en-IN" smtClean="0"/>
              <a:t>14-01-2015</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C04422-EDA0-4BA4-BFA6-4AD74755AF6F}" type="slidenum">
              <a:rPr lang="en-IN" smtClean="0"/>
              <a:t>‹#›</a:t>
            </a:fld>
            <a:endParaRPr lang="en-IN"/>
          </a:p>
        </p:txBody>
      </p:sp>
    </p:spTree>
    <p:extLst>
      <p:ext uri="{BB962C8B-B14F-4D97-AF65-F5344CB8AC3E}">
        <p14:creationId xmlns:p14="http://schemas.microsoft.com/office/powerpoint/2010/main" val="4720245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IN" sz="4000" b="1" dirty="0">
                <a:latin typeface="Arial Black" panose="020B0A04020102020204" pitchFamily="34" charset="0"/>
              </a:rPr>
              <a:t>Insulin </a:t>
            </a:r>
            <a:r>
              <a:rPr lang="en-IN" sz="4000" b="1" dirty="0" err="1" smtClean="0">
                <a:latin typeface="Arial Black" panose="020B0A04020102020204" pitchFamily="34" charset="0"/>
              </a:rPr>
              <a:t>Aspart</a:t>
            </a:r>
            <a:r>
              <a:rPr lang="en-IN" sz="4000" b="1" dirty="0">
                <a:latin typeface="Arial Black" panose="020B0A04020102020204" pitchFamily="34" charset="0"/>
              </a:rPr>
              <a:t/>
            </a:r>
            <a:br>
              <a:rPr lang="en-IN" sz="4000" b="1" dirty="0">
                <a:latin typeface="Arial Black" panose="020B0A04020102020204" pitchFamily="34" charset="0"/>
              </a:rPr>
            </a:br>
            <a:r>
              <a:rPr lang="en-IN" sz="4000" b="1" dirty="0" smtClean="0">
                <a:latin typeface="Arial Black" panose="020B0A04020102020204" pitchFamily="34" charset="0"/>
              </a:rPr>
              <a:t> (Approved drug)</a:t>
            </a:r>
            <a:br>
              <a:rPr lang="en-IN" sz="4000" b="1" dirty="0" smtClean="0">
                <a:latin typeface="Arial Black" panose="020B0A04020102020204" pitchFamily="34" charset="0"/>
              </a:rPr>
            </a:br>
            <a:r>
              <a:rPr lang="en-IN" sz="3200" b="1" dirty="0" smtClean="0">
                <a:latin typeface="Arial Black" panose="020B0A04020102020204" pitchFamily="34" charset="0"/>
              </a:rPr>
              <a:t>DB01306</a:t>
            </a:r>
            <a:endParaRPr lang="en-IN" sz="3200" b="1" dirty="0">
              <a:latin typeface="Arial Black" panose="020B0A04020102020204" pitchFamily="34" charset="0"/>
            </a:endParaRPr>
          </a:p>
        </p:txBody>
      </p:sp>
      <p:sp>
        <p:nvSpPr>
          <p:cNvPr id="3" name="Content Placeholder 2"/>
          <p:cNvSpPr>
            <a:spLocks noGrp="1"/>
          </p:cNvSpPr>
          <p:nvPr>
            <p:ph idx="1"/>
          </p:nvPr>
        </p:nvSpPr>
        <p:spPr>
          <a:xfrm>
            <a:off x="643944" y="1690688"/>
            <a:ext cx="10709856" cy="5167312"/>
          </a:xfrm>
        </p:spPr>
        <p:txBody>
          <a:bodyPr>
            <a:noAutofit/>
          </a:bodyPr>
          <a:lstStyle/>
          <a:p>
            <a:pPr marL="0" indent="0">
              <a:buNone/>
            </a:pPr>
            <a:r>
              <a:rPr lang="en-IN" sz="1600" b="1" dirty="0" smtClean="0">
                <a:latin typeface="Arial" panose="020B0604020202020204" pitchFamily="34" charset="0"/>
                <a:cs typeface="Arial" panose="020B0604020202020204" pitchFamily="34" charset="0"/>
              </a:rPr>
              <a:t>Chemical formula : </a:t>
            </a:r>
            <a:r>
              <a:rPr lang="en-IN" sz="1600" dirty="0">
                <a:solidFill>
                  <a:srgbClr val="333333"/>
                </a:solidFill>
                <a:latin typeface="Arial" panose="020B0604020202020204" pitchFamily="34" charset="0"/>
                <a:cs typeface="Arial" panose="020B0604020202020204" pitchFamily="34" charset="0"/>
              </a:rPr>
              <a:t>C</a:t>
            </a:r>
            <a:r>
              <a:rPr lang="en-IN" sz="1600" baseline="-25000" dirty="0">
                <a:solidFill>
                  <a:srgbClr val="333333"/>
                </a:solidFill>
                <a:latin typeface="Arial" panose="020B0604020202020204" pitchFamily="34" charset="0"/>
                <a:cs typeface="Arial" panose="020B0604020202020204" pitchFamily="34" charset="0"/>
              </a:rPr>
              <a:t>256</a:t>
            </a:r>
            <a:r>
              <a:rPr lang="en-IN" sz="1600" dirty="0">
                <a:solidFill>
                  <a:srgbClr val="333333"/>
                </a:solidFill>
                <a:latin typeface="Arial" panose="020B0604020202020204" pitchFamily="34" charset="0"/>
                <a:cs typeface="Arial" panose="020B0604020202020204" pitchFamily="34" charset="0"/>
              </a:rPr>
              <a:t>H</a:t>
            </a:r>
            <a:r>
              <a:rPr lang="en-IN" sz="1600" baseline="-25000" dirty="0">
                <a:solidFill>
                  <a:srgbClr val="333333"/>
                </a:solidFill>
                <a:latin typeface="Arial" panose="020B0604020202020204" pitchFamily="34" charset="0"/>
                <a:cs typeface="Arial" panose="020B0604020202020204" pitchFamily="34" charset="0"/>
              </a:rPr>
              <a:t>381</a:t>
            </a:r>
            <a:r>
              <a:rPr lang="en-IN" sz="1600" dirty="0">
                <a:solidFill>
                  <a:srgbClr val="333333"/>
                </a:solidFill>
                <a:latin typeface="Arial" panose="020B0604020202020204" pitchFamily="34" charset="0"/>
                <a:cs typeface="Arial" panose="020B0604020202020204" pitchFamily="34" charset="0"/>
              </a:rPr>
              <a:t>N</a:t>
            </a:r>
            <a:r>
              <a:rPr lang="en-IN" sz="1600" baseline="-25000" dirty="0">
                <a:solidFill>
                  <a:srgbClr val="333333"/>
                </a:solidFill>
                <a:latin typeface="Arial" panose="020B0604020202020204" pitchFamily="34" charset="0"/>
                <a:cs typeface="Arial" panose="020B0604020202020204" pitchFamily="34" charset="0"/>
              </a:rPr>
              <a:t>65</a:t>
            </a:r>
            <a:r>
              <a:rPr lang="en-IN" sz="1600" dirty="0">
                <a:solidFill>
                  <a:srgbClr val="333333"/>
                </a:solidFill>
                <a:latin typeface="Arial" panose="020B0604020202020204" pitchFamily="34" charset="0"/>
                <a:cs typeface="Arial" panose="020B0604020202020204" pitchFamily="34" charset="0"/>
              </a:rPr>
              <a:t>O</a:t>
            </a:r>
            <a:r>
              <a:rPr lang="en-IN" sz="1600" baseline="-25000" dirty="0">
                <a:solidFill>
                  <a:srgbClr val="333333"/>
                </a:solidFill>
                <a:latin typeface="Arial" panose="020B0604020202020204" pitchFamily="34" charset="0"/>
                <a:cs typeface="Arial" panose="020B0604020202020204" pitchFamily="34" charset="0"/>
              </a:rPr>
              <a:t>79</a:t>
            </a:r>
            <a:r>
              <a:rPr lang="en-IN" sz="1600" dirty="0">
                <a:solidFill>
                  <a:srgbClr val="333333"/>
                </a:solidFill>
                <a:latin typeface="Arial" panose="020B0604020202020204" pitchFamily="34" charset="0"/>
                <a:cs typeface="Arial" panose="020B0604020202020204" pitchFamily="34" charset="0"/>
              </a:rPr>
              <a:t>S</a:t>
            </a:r>
            <a:r>
              <a:rPr lang="en-IN" sz="1600" baseline="-25000" dirty="0">
                <a:solidFill>
                  <a:srgbClr val="333333"/>
                </a:solidFill>
                <a:latin typeface="Arial" panose="020B0604020202020204" pitchFamily="34" charset="0"/>
                <a:cs typeface="Arial" panose="020B0604020202020204" pitchFamily="34" charset="0"/>
              </a:rPr>
              <a:t>6</a:t>
            </a:r>
            <a:endParaRPr lang="en-IN" sz="1600" b="1" dirty="0" smtClean="0">
              <a:latin typeface="Arial" panose="020B0604020202020204" pitchFamily="34" charset="0"/>
              <a:cs typeface="Arial" panose="020B0604020202020204" pitchFamily="34" charset="0"/>
            </a:endParaRPr>
          </a:p>
          <a:p>
            <a:pPr marL="0" indent="0">
              <a:buNone/>
            </a:pPr>
            <a:r>
              <a:rPr lang="en-IN" sz="1600" b="1" dirty="0" smtClean="0">
                <a:latin typeface="Arial" panose="020B0604020202020204" pitchFamily="34" charset="0"/>
                <a:cs typeface="Arial" panose="020B0604020202020204" pitchFamily="34" charset="0"/>
              </a:rPr>
              <a:t>Category : </a:t>
            </a:r>
            <a:r>
              <a:rPr lang="en-IN" sz="1600" dirty="0" err="1">
                <a:solidFill>
                  <a:srgbClr val="000000"/>
                </a:solidFill>
                <a:latin typeface="Arial" panose="020B0604020202020204" pitchFamily="34" charset="0"/>
                <a:cs typeface="Arial" panose="020B0604020202020204" pitchFamily="34" charset="0"/>
              </a:rPr>
              <a:t>Hypoglycemic</a:t>
            </a:r>
            <a:r>
              <a:rPr lang="en-IN" sz="1600" dirty="0">
                <a:solidFill>
                  <a:srgbClr val="000000"/>
                </a:solidFill>
                <a:latin typeface="Arial" panose="020B0604020202020204" pitchFamily="34" charset="0"/>
                <a:cs typeface="Arial" panose="020B0604020202020204" pitchFamily="34" charset="0"/>
              </a:rPr>
              <a:t> Agents </a:t>
            </a:r>
            <a:r>
              <a:rPr lang="en-IN" sz="1600" dirty="0" smtClean="0">
                <a:solidFill>
                  <a:srgbClr val="000000"/>
                </a:solidFill>
                <a:latin typeface="Arial" panose="020B0604020202020204" pitchFamily="34" charset="0"/>
                <a:cs typeface="Arial" panose="020B0604020202020204" pitchFamily="34" charset="0"/>
              </a:rPr>
              <a:t>and </a:t>
            </a:r>
            <a:r>
              <a:rPr lang="en-IN" sz="1600" dirty="0" err="1">
                <a:solidFill>
                  <a:srgbClr val="000000"/>
                </a:solidFill>
                <a:latin typeface="Arial" panose="020B0604020202020204" pitchFamily="34" charset="0"/>
                <a:cs typeface="Arial" panose="020B0604020202020204" pitchFamily="34" charset="0"/>
              </a:rPr>
              <a:t>Antidiabetic</a:t>
            </a:r>
            <a:r>
              <a:rPr lang="en-IN" sz="1600" dirty="0">
                <a:solidFill>
                  <a:srgbClr val="000000"/>
                </a:solidFill>
                <a:latin typeface="Arial" panose="020B0604020202020204" pitchFamily="34" charset="0"/>
                <a:cs typeface="Arial" panose="020B0604020202020204" pitchFamily="34" charset="0"/>
              </a:rPr>
              <a:t> Agents </a:t>
            </a:r>
            <a:endParaRPr lang="en-IN" sz="1600" dirty="0" smtClean="0">
              <a:latin typeface="Arial" panose="020B0604020202020204" pitchFamily="34" charset="0"/>
              <a:cs typeface="Arial" panose="020B0604020202020204" pitchFamily="34" charset="0"/>
            </a:endParaRPr>
          </a:p>
          <a:p>
            <a:pPr marL="0" indent="0">
              <a:buNone/>
            </a:pPr>
            <a:r>
              <a:rPr lang="en-IN" sz="1600" b="1" dirty="0" smtClean="0">
                <a:latin typeface="Arial" panose="020B0604020202020204" pitchFamily="34" charset="0"/>
                <a:cs typeface="Arial" panose="020B0604020202020204" pitchFamily="34" charset="0"/>
              </a:rPr>
              <a:t>Use </a:t>
            </a:r>
            <a:r>
              <a:rPr lang="en-IN" sz="1600" b="1" dirty="0" smtClean="0">
                <a:latin typeface="Arial" panose="020B0604020202020204" pitchFamily="34" charset="0"/>
                <a:cs typeface="Arial" panose="020B0604020202020204" pitchFamily="34" charset="0"/>
              </a:rPr>
              <a:t>: </a:t>
            </a:r>
            <a:r>
              <a:rPr lang="en-IN" sz="1600" dirty="0">
                <a:latin typeface="Arial" panose="020B0604020202020204" pitchFamily="34" charset="0"/>
                <a:cs typeface="Arial" panose="020B0604020202020204" pitchFamily="34" charset="0"/>
              </a:rPr>
              <a:t>For the treatment of Type 1 or 2 diabetes mellitus. Should normally be used in conjunction with an intermediate or long-acting insulin. </a:t>
            </a:r>
            <a:endParaRPr lang="en-IN" sz="1600" dirty="0" smtClean="0">
              <a:latin typeface="Arial" panose="020B0604020202020204" pitchFamily="34" charset="0"/>
              <a:cs typeface="Arial" panose="020B0604020202020204" pitchFamily="34" charset="0"/>
            </a:endParaRPr>
          </a:p>
          <a:p>
            <a:pPr marL="0" indent="0">
              <a:buNone/>
            </a:pPr>
            <a:r>
              <a:rPr lang="en-IN" sz="1600" b="1" dirty="0" smtClean="0">
                <a:latin typeface="Arial" panose="020B0604020202020204" pitchFamily="34" charset="0"/>
                <a:cs typeface="Arial" panose="020B0604020202020204" pitchFamily="34" charset="0"/>
              </a:rPr>
              <a:t>Half </a:t>
            </a:r>
            <a:r>
              <a:rPr lang="en-IN" sz="1600" b="1" dirty="0" smtClean="0">
                <a:latin typeface="Arial" panose="020B0604020202020204" pitchFamily="34" charset="0"/>
                <a:cs typeface="Arial" panose="020B0604020202020204" pitchFamily="34" charset="0"/>
              </a:rPr>
              <a:t>life </a:t>
            </a:r>
            <a:r>
              <a:rPr lang="en-IN" sz="1600" b="1" dirty="0" smtClean="0">
                <a:latin typeface="Arial" panose="020B0604020202020204" pitchFamily="34" charset="0"/>
                <a:cs typeface="Arial" panose="020B0604020202020204" pitchFamily="34" charset="0"/>
              </a:rPr>
              <a:t>:</a:t>
            </a:r>
            <a:r>
              <a:rPr lang="en-IN" sz="1600" dirty="0">
                <a:latin typeface="Arial" panose="020B0604020202020204" pitchFamily="34" charset="0"/>
                <a:cs typeface="Arial" panose="020B0604020202020204" pitchFamily="34" charset="0"/>
              </a:rPr>
              <a:t> </a:t>
            </a:r>
            <a:r>
              <a:rPr lang="en-IN" sz="1600" dirty="0" smtClean="0">
                <a:solidFill>
                  <a:srgbClr val="000000"/>
                </a:solidFill>
                <a:latin typeface="Arial" panose="020B0604020202020204" pitchFamily="34" charset="0"/>
                <a:cs typeface="Arial" panose="020B0604020202020204" pitchFamily="34" charset="0"/>
              </a:rPr>
              <a:t>81 </a:t>
            </a:r>
            <a:r>
              <a:rPr lang="en-IN" sz="1600" dirty="0">
                <a:solidFill>
                  <a:srgbClr val="000000"/>
                </a:solidFill>
                <a:latin typeface="Arial" panose="020B0604020202020204" pitchFamily="34" charset="0"/>
                <a:cs typeface="Arial" panose="020B0604020202020204" pitchFamily="34" charset="0"/>
              </a:rPr>
              <a:t>minutes (following subcutaneous administration in healthy subjects). </a:t>
            </a:r>
            <a:endParaRPr lang="en-IN" sz="1600" b="1" dirty="0" smtClean="0">
              <a:latin typeface="Arial" panose="020B0604020202020204" pitchFamily="34" charset="0"/>
              <a:cs typeface="Arial" panose="020B0604020202020204" pitchFamily="34" charset="0"/>
            </a:endParaRPr>
          </a:p>
          <a:p>
            <a:pPr marL="0" indent="0">
              <a:buNone/>
            </a:pPr>
            <a:r>
              <a:rPr lang="en-IN" sz="1600" b="1" dirty="0" smtClean="0">
                <a:latin typeface="Arial" panose="020B0604020202020204" pitchFamily="34" charset="0"/>
                <a:cs typeface="Arial" panose="020B0604020202020204" pitchFamily="34" charset="0"/>
              </a:rPr>
              <a:t>Description </a:t>
            </a:r>
            <a:r>
              <a:rPr lang="en-IN" sz="1600" b="1" dirty="0">
                <a:latin typeface="Arial" panose="020B0604020202020204" pitchFamily="34" charset="0"/>
                <a:cs typeface="Arial" panose="020B0604020202020204" pitchFamily="34" charset="0"/>
              </a:rPr>
              <a:t>: </a:t>
            </a:r>
            <a:r>
              <a:rPr lang="en-IN" sz="1600" dirty="0">
                <a:latin typeface="Arial" panose="020B0604020202020204" pitchFamily="34" charset="0"/>
                <a:cs typeface="Arial" panose="020B0604020202020204" pitchFamily="34" charset="0"/>
              </a:rPr>
              <a:t>Insulin </a:t>
            </a:r>
            <a:r>
              <a:rPr lang="en-IN" sz="1600" dirty="0" err="1">
                <a:latin typeface="Arial" panose="020B0604020202020204" pitchFamily="34" charset="0"/>
                <a:cs typeface="Arial" panose="020B0604020202020204" pitchFamily="34" charset="0"/>
              </a:rPr>
              <a:t>aspart</a:t>
            </a:r>
            <a:r>
              <a:rPr lang="en-IN" sz="1600" dirty="0">
                <a:latin typeface="Arial" panose="020B0604020202020204" pitchFamily="34" charset="0"/>
                <a:cs typeface="Arial" panose="020B0604020202020204" pitchFamily="34" charset="0"/>
              </a:rPr>
              <a:t> is a recombinant, biosynthetic, fast-acting insulin analogue. It has a single amino acid substitution at position B28 where </a:t>
            </a:r>
            <a:r>
              <a:rPr lang="en-IN" sz="1600" dirty="0" err="1">
                <a:latin typeface="Arial" panose="020B0604020202020204" pitchFamily="34" charset="0"/>
                <a:cs typeface="Arial" panose="020B0604020202020204" pitchFamily="34" charset="0"/>
              </a:rPr>
              <a:t>proline</a:t>
            </a:r>
            <a:r>
              <a:rPr lang="en-IN" sz="1600" dirty="0">
                <a:latin typeface="Arial" panose="020B0604020202020204" pitchFamily="34" charset="0"/>
                <a:cs typeface="Arial" panose="020B0604020202020204" pitchFamily="34" charset="0"/>
              </a:rPr>
              <a:t> is replaced with aspartic acid. This substitution decreases its propensity to form </a:t>
            </a:r>
            <a:r>
              <a:rPr lang="en-IN" sz="1600" dirty="0" err="1">
                <a:latin typeface="Arial" panose="020B0604020202020204" pitchFamily="34" charset="0"/>
                <a:cs typeface="Arial" panose="020B0604020202020204" pitchFamily="34" charset="0"/>
              </a:rPr>
              <a:t>hexamers</a:t>
            </a:r>
            <a:r>
              <a:rPr lang="en-IN" sz="1600" dirty="0">
                <a:latin typeface="Arial" panose="020B0604020202020204" pitchFamily="34" charset="0"/>
                <a:cs typeface="Arial" panose="020B0604020202020204" pitchFamily="34" charset="0"/>
              </a:rPr>
              <a:t> and gives it a higher rate of absorption following subcutaneous administration compared to native insulin. Insulin </a:t>
            </a:r>
            <a:r>
              <a:rPr lang="en-IN" sz="1600" dirty="0" err="1">
                <a:latin typeface="Arial" panose="020B0604020202020204" pitchFamily="34" charset="0"/>
                <a:cs typeface="Arial" panose="020B0604020202020204" pitchFamily="34" charset="0"/>
              </a:rPr>
              <a:t>aspart</a:t>
            </a:r>
            <a:r>
              <a:rPr lang="en-IN" sz="1600" dirty="0">
                <a:latin typeface="Arial" panose="020B0604020202020204" pitchFamily="34" charset="0"/>
                <a:cs typeface="Arial" panose="020B0604020202020204" pitchFamily="34" charset="0"/>
              </a:rPr>
              <a:t> is produced in a genetically modified strain of </a:t>
            </a:r>
            <a:r>
              <a:rPr lang="en-IN" sz="1600" dirty="0" smtClean="0">
                <a:latin typeface="Arial" panose="020B0604020202020204" pitchFamily="34" charset="0"/>
                <a:cs typeface="Arial" panose="020B0604020202020204" pitchFamily="34" charset="0"/>
              </a:rPr>
              <a:t>Saccharomyces </a:t>
            </a:r>
            <a:r>
              <a:rPr lang="en-IN" sz="1600" dirty="0" err="1" smtClean="0">
                <a:latin typeface="Arial" panose="020B0604020202020204" pitchFamily="34" charset="0"/>
                <a:cs typeface="Arial" panose="020B0604020202020204" pitchFamily="34" charset="0"/>
              </a:rPr>
              <a:t>cerevisiae</a:t>
            </a:r>
            <a:r>
              <a:rPr lang="en-IN" sz="1600" dirty="0" smtClean="0">
                <a:latin typeface="Arial" panose="020B0604020202020204" pitchFamily="34" charset="0"/>
                <a:cs typeface="Arial" panose="020B0604020202020204" pitchFamily="34" charset="0"/>
              </a:rPr>
              <a:t> and </a:t>
            </a:r>
            <a:r>
              <a:rPr lang="en-IN" sz="1600" dirty="0">
                <a:latin typeface="Arial" panose="020B0604020202020204" pitchFamily="34" charset="0"/>
                <a:cs typeface="Arial" panose="020B0604020202020204" pitchFamily="34" charset="0"/>
              </a:rPr>
              <a:t>harvested from a bioreactor. </a:t>
            </a:r>
            <a:endParaRPr lang="en-IN" sz="1600" b="1" dirty="0" smtClean="0">
              <a:latin typeface="Arial" panose="020B0604020202020204" pitchFamily="34" charset="0"/>
              <a:cs typeface="Arial" panose="020B0604020202020204" pitchFamily="34" charset="0"/>
            </a:endParaRPr>
          </a:p>
          <a:p>
            <a:pPr marL="0" indent="0">
              <a:buNone/>
            </a:pPr>
            <a:r>
              <a:rPr lang="en-IN" sz="1600" b="1" dirty="0" smtClean="0">
                <a:latin typeface="Arial" panose="020B0604020202020204" pitchFamily="34" charset="0"/>
                <a:cs typeface="Arial" panose="020B0604020202020204" pitchFamily="34" charset="0"/>
              </a:rPr>
              <a:t>Pharmacodynamics</a:t>
            </a:r>
            <a:r>
              <a:rPr lang="en-IN" sz="1600" b="1" dirty="0" smtClean="0">
                <a:latin typeface="Arial" panose="020B0604020202020204" pitchFamily="34" charset="0"/>
                <a:cs typeface="Arial" panose="020B0604020202020204" pitchFamily="34" charset="0"/>
              </a:rPr>
              <a:t> : </a:t>
            </a:r>
            <a:r>
              <a:rPr lang="en-IN" sz="1600" dirty="0">
                <a:latin typeface="Arial" panose="020B0604020202020204" pitchFamily="34" charset="0"/>
                <a:cs typeface="Arial" panose="020B0604020202020204" pitchFamily="34" charset="0"/>
              </a:rPr>
              <a:t>Insulin is a natural hormone produced by beta cells of the pancreas. In non-diabetic individuals, a basal level of insulin is supplemented with insulin spikes following meals. Postprandial insulin spikes are responsible for the metabolic changes that occur as the body transitions from a </a:t>
            </a:r>
            <a:r>
              <a:rPr lang="en-IN" sz="1600" dirty="0" err="1">
                <a:latin typeface="Arial" panose="020B0604020202020204" pitchFamily="34" charset="0"/>
                <a:cs typeface="Arial" panose="020B0604020202020204" pitchFamily="34" charset="0"/>
              </a:rPr>
              <a:t>postabsorptive</a:t>
            </a:r>
            <a:r>
              <a:rPr lang="en-IN" sz="1600" dirty="0">
                <a:latin typeface="Arial" panose="020B0604020202020204" pitchFamily="34" charset="0"/>
                <a:cs typeface="Arial" panose="020B0604020202020204" pitchFamily="34" charset="0"/>
              </a:rPr>
              <a:t> to absorptive state. Insulin promotes cellular uptake of glucose, particularly in muscle and adipose tissues, promotes energy storage via glycogenesis, opposes catabolism of energy stores, increases DNA replication and protein synthesis by stimulating amino acid uptake by liver, muscle and adipose tissue, and modifies the activity of numerous enzymes involved in glycogen synthesis and glycolysis. Insulin also promotes growth and is required for the actions of growth hormone (e.g. protein synthesis, cell division, DNA synthesis). Insulin </a:t>
            </a:r>
            <a:r>
              <a:rPr lang="en-IN" sz="1600" dirty="0" err="1">
                <a:latin typeface="Arial" panose="020B0604020202020204" pitchFamily="34" charset="0"/>
                <a:cs typeface="Arial" panose="020B0604020202020204" pitchFamily="34" charset="0"/>
              </a:rPr>
              <a:t>aspart</a:t>
            </a:r>
            <a:r>
              <a:rPr lang="en-IN" sz="1600" dirty="0">
                <a:latin typeface="Arial" panose="020B0604020202020204" pitchFamily="34" charset="0"/>
                <a:cs typeface="Arial" panose="020B0604020202020204" pitchFamily="34" charset="0"/>
              </a:rPr>
              <a:t> is a rapid-acting insulin analogue used to mimic postprandial insulin spikes in diabetic individuals. The onset of action of insulin </a:t>
            </a:r>
            <a:r>
              <a:rPr lang="en-IN" sz="1600" dirty="0" err="1">
                <a:latin typeface="Arial" panose="020B0604020202020204" pitchFamily="34" charset="0"/>
                <a:cs typeface="Arial" panose="020B0604020202020204" pitchFamily="34" charset="0"/>
              </a:rPr>
              <a:t>aspart</a:t>
            </a:r>
            <a:r>
              <a:rPr lang="en-IN" sz="1600" dirty="0">
                <a:latin typeface="Arial" panose="020B0604020202020204" pitchFamily="34" charset="0"/>
                <a:cs typeface="Arial" panose="020B0604020202020204" pitchFamily="34" charset="0"/>
              </a:rPr>
              <a:t> is 10-15 minutes. Its activity peaks 60-90 minutes following subcutaneous injection and its duration of action is 4-5 hours.</a:t>
            </a:r>
            <a:r>
              <a:rPr lang="en-IN" sz="1600" dirty="0">
                <a:latin typeface="Arial" panose="020B0604020202020204" pitchFamily="34" charset="0"/>
                <a:cs typeface="Arial" panose="020B0604020202020204" pitchFamily="34" charset="0"/>
              </a:rPr>
              <a:t> </a:t>
            </a:r>
            <a:endParaRPr lang="en-IN"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167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9244"/>
            <a:ext cx="10515600" cy="6458755"/>
          </a:xfrm>
        </p:spPr>
        <p:txBody>
          <a:bodyPr>
            <a:noAutofit/>
          </a:bodyPr>
          <a:lstStyle/>
          <a:p>
            <a:pPr marL="0" indent="0">
              <a:buNone/>
            </a:pPr>
            <a:r>
              <a:rPr lang="en-IN" sz="2000" b="1" dirty="0" smtClean="0">
                <a:latin typeface="Arial" panose="020B0604020202020204" pitchFamily="34" charset="0"/>
                <a:cs typeface="Arial" panose="020B0604020202020204" pitchFamily="34" charset="0"/>
              </a:rPr>
              <a:t>Target : </a:t>
            </a:r>
            <a:r>
              <a:rPr lang="en-IN" sz="2000" dirty="0"/>
              <a:t>Insulin receptor</a:t>
            </a:r>
            <a:r>
              <a:rPr lang="en-IN" sz="2000" dirty="0"/>
              <a:t> </a:t>
            </a:r>
            <a:endParaRPr lang="en-IN" sz="2000" b="1" dirty="0" smtClean="0">
              <a:latin typeface="Arial" panose="020B0604020202020204" pitchFamily="34" charset="0"/>
              <a:cs typeface="Arial" panose="020B0604020202020204" pitchFamily="34" charset="0"/>
            </a:endParaRPr>
          </a:p>
          <a:p>
            <a:pPr marL="0" indent="0">
              <a:buNone/>
            </a:pPr>
            <a:r>
              <a:rPr lang="en-IN" sz="2000" b="1" dirty="0" smtClean="0">
                <a:latin typeface="Arial" panose="020B0604020202020204" pitchFamily="34" charset="0"/>
                <a:cs typeface="Arial" panose="020B0604020202020204" pitchFamily="34" charset="0"/>
              </a:rPr>
              <a:t>Mode of action</a:t>
            </a:r>
            <a:r>
              <a:rPr lang="en-IN" sz="2000" b="1" dirty="0" smtClean="0">
                <a:latin typeface="Arial" panose="020B0604020202020204" pitchFamily="34" charset="0"/>
                <a:cs typeface="Arial" panose="020B0604020202020204" pitchFamily="34" charset="0"/>
              </a:rPr>
              <a:t> : </a:t>
            </a:r>
            <a:r>
              <a:rPr lang="en-IN" sz="2000" dirty="0">
                <a:latin typeface="Arial" panose="020B0604020202020204" pitchFamily="34" charset="0"/>
                <a:cs typeface="Arial" panose="020B0604020202020204" pitchFamily="34" charset="0"/>
              </a:rPr>
              <a:t>Insulin </a:t>
            </a:r>
            <a:r>
              <a:rPr lang="en-IN" sz="2000" dirty="0" err="1">
                <a:latin typeface="Arial" panose="020B0604020202020204" pitchFamily="34" charset="0"/>
                <a:cs typeface="Arial" panose="020B0604020202020204" pitchFamily="34" charset="0"/>
              </a:rPr>
              <a:t>aspart</a:t>
            </a:r>
            <a:r>
              <a:rPr lang="en-IN" sz="2000" dirty="0">
                <a:latin typeface="Arial" panose="020B0604020202020204" pitchFamily="34" charset="0"/>
                <a:cs typeface="Arial" panose="020B0604020202020204" pitchFamily="34" charset="0"/>
              </a:rPr>
              <a:t> binds to the insulin receptor (IR), a </a:t>
            </a:r>
            <a:r>
              <a:rPr lang="en-IN" sz="2000" dirty="0" err="1">
                <a:latin typeface="Arial" panose="020B0604020202020204" pitchFamily="34" charset="0"/>
                <a:cs typeface="Arial" panose="020B0604020202020204" pitchFamily="34" charset="0"/>
              </a:rPr>
              <a:t>heterotetrameric</a:t>
            </a:r>
            <a:r>
              <a:rPr lang="en-IN" sz="2000" dirty="0">
                <a:latin typeface="Arial" panose="020B0604020202020204" pitchFamily="34" charset="0"/>
                <a:cs typeface="Arial" panose="020B0604020202020204" pitchFamily="34" charset="0"/>
              </a:rPr>
              <a:t> protein consisting of two extracellular alpha units and two </a:t>
            </a:r>
            <a:r>
              <a:rPr lang="en-IN" sz="2000" dirty="0" err="1">
                <a:latin typeface="Arial" panose="020B0604020202020204" pitchFamily="34" charset="0"/>
                <a:cs typeface="Arial" panose="020B0604020202020204" pitchFamily="34" charset="0"/>
              </a:rPr>
              <a:t>transmembrane</a:t>
            </a:r>
            <a:r>
              <a:rPr lang="en-IN" sz="2000" dirty="0">
                <a:latin typeface="Arial" panose="020B0604020202020204" pitchFamily="34" charset="0"/>
                <a:cs typeface="Arial" panose="020B0604020202020204" pitchFamily="34" charset="0"/>
              </a:rPr>
              <a:t> beta units. The binding of insulin to the alpha subunit of IR stimulates the tyrosine kinase activity intrinsic to the beta subunit of the receptor. The bound receptor </a:t>
            </a:r>
            <a:r>
              <a:rPr lang="en-IN" sz="2000" dirty="0" err="1">
                <a:latin typeface="Arial" panose="020B0604020202020204" pitchFamily="34" charset="0"/>
                <a:cs typeface="Arial" panose="020B0604020202020204" pitchFamily="34" charset="0"/>
              </a:rPr>
              <a:t>autophosphorylates</a:t>
            </a:r>
            <a:r>
              <a:rPr lang="en-IN" sz="2000" dirty="0">
                <a:latin typeface="Arial" panose="020B0604020202020204" pitchFamily="34" charset="0"/>
                <a:cs typeface="Arial" panose="020B0604020202020204" pitchFamily="34" charset="0"/>
              </a:rPr>
              <a:t> and phosphorylates numerous intracellular substrates such as insulin receptor substrates (IRS) proteins, </a:t>
            </a:r>
            <a:r>
              <a:rPr lang="en-IN" sz="2000" dirty="0" err="1">
                <a:latin typeface="Arial" panose="020B0604020202020204" pitchFamily="34" charset="0"/>
                <a:cs typeface="Arial" panose="020B0604020202020204" pitchFamily="34" charset="0"/>
              </a:rPr>
              <a:t>Cbl</a:t>
            </a:r>
            <a:r>
              <a:rPr lang="en-IN" sz="2000" dirty="0">
                <a:latin typeface="Arial" panose="020B0604020202020204" pitchFamily="34" charset="0"/>
                <a:cs typeface="Arial" panose="020B0604020202020204" pitchFamily="34" charset="0"/>
              </a:rPr>
              <a:t>, APS, </a:t>
            </a:r>
            <a:r>
              <a:rPr lang="en-IN" sz="2000" dirty="0" err="1">
                <a:latin typeface="Arial" panose="020B0604020202020204" pitchFamily="34" charset="0"/>
                <a:cs typeface="Arial" panose="020B0604020202020204" pitchFamily="34" charset="0"/>
              </a:rPr>
              <a:t>Shc</a:t>
            </a:r>
            <a:r>
              <a:rPr lang="en-IN" sz="2000" dirty="0">
                <a:latin typeface="Arial" panose="020B0604020202020204" pitchFamily="34" charset="0"/>
                <a:cs typeface="Arial" panose="020B0604020202020204" pitchFamily="34" charset="0"/>
              </a:rPr>
              <a:t> and Gab 1. Activation of these proteins leads to the activation of downstream </a:t>
            </a:r>
            <a:r>
              <a:rPr lang="en-IN" sz="2000" dirty="0" err="1">
                <a:latin typeface="Arial" panose="020B0604020202020204" pitchFamily="34" charset="0"/>
                <a:cs typeface="Arial" panose="020B0604020202020204" pitchFamily="34" charset="0"/>
              </a:rPr>
              <a:t>signaling</a:t>
            </a:r>
            <a:r>
              <a:rPr lang="en-IN" sz="2000" dirty="0">
                <a:latin typeface="Arial" panose="020B0604020202020204" pitchFamily="34" charset="0"/>
                <a:cs typeface="Arial" panose="020B0604020202020204" pitchFamily="34" charset="0"/>
              </a:rPr>
              <a:t> molecules including PI3 kinase and </a:t>
            </a:r>
            <a:r>
              <a:rPr lang="en-IN" sz="2000" dirty="0" err="1">
                <a:latin typeface="Arial" panose="020B0604020202020204" pitchFamily="34" charset="0"/>
                <a:cs typeface="Arial" panose="020B0604020202020204" pitchFamily="34" charset="0"/>
              </a:rPr>
              <a:t>Akt</a:t>
            </a: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Akt</a:t>
            </a:r>
            <a:r>
              <a:rPr lang="en-IN" sz="2000" dirty="0">
                <a:latin typeface="Arial" panose="020B0604020202020204" pitchFamily="34" charset="0"/>
                <a:cs typeface="Arial" panose="020B0604020202020204" pitchFamily="34" charset="0"/>
              </a:rPr>
              <a:t> regulates the activity of glucose transporter 4 (GLUT4) and protein kinase C (PKC), both of which play critical roles in metabolism and catabolism. In humans, insulin is stored in the form of </a:t>
            </a:r>
            <a:r>
              <a:rPr lang="en-IN" sz="2000" dirty="0" err="1">
                <a:latin typeface="Arial" panose="020B0604020202020204" pitchFamily="34" charset="0"/>
                <a:cs typeface="Arial" panose="020B0604020202020204" pitchFamily="34" charset="0"/>
              </a:rPr>
              <a:t>hexamers</a:t>
            </a:r>
            <a:r>
              <a:rPr lang="en-IN" sz="2000" dirty="0">
                <a:latin typeface="Arial" panose="020B0604020202020204" pitchFamily="34" charset="0"/>
                <a:cs typeface="Arial" panose="020B0604020202020204" pitchFamily="34" charset="0"/>
              </a:rPr>
              <a:t>; however, only insulin monomers are able to interact with IR. Substitution of the </a:t>
            </a:r>
            <a:r>
              <a:rPr lang="en-IN" sz="2000" dirty="0" err="1">
                <a:latin typeface="Arial" panose="020B0604020202020204" pitchFamily="34" charset="0"/>
                <a:cs typeface="Arial" panose="020B0604020202020204" pitchFamily="34" charset="0"/>
              </a:rPr>
              <a:t>proline</a:t>
            </a:r>
            <a:r>
              <a:rPr lang="en-IN" sz="2000" dirty="0">
                <a:latin typeface="Arial" panose="020B0604020202020204" pitchFamily="34" charset="0"/>
                <a:cs typeface="Arial" panose="020B0604020202020204" pitchFamily="34" charset="0"/>
              </a:rPr>
              <a:t> residue at B28 with aspartic acid reduces the tendency to form </a:t>
            </a:r>
            <a:r>
              <a:rPr lang="en-IN" sz="2000" dirty="0" err="1">
                <a:latin typeface="Arial" panose="020B0604020202020204" pitchFamily="34" charset="0"/>
                <a:cs typeface="Arial" panose="020B0604020202020204" pitchFamily="34" charset="0"/>
              </a:rPr>
              <a:t>hexamers</a:t>
            </a:r>
            <a:r>
              <a:rPr lang="en-IN" sz="2000" dirty="0">
                <a:latin typeface="Arial" panose="020B0604020202020204" pitchFamily="34" charset="0"/>
                <a:cs typeface="Arial" panose="020B0604020202020204" pitchFamily="34" charset="0"/>
              </a:rPr>
              <a:t> and results in a faster rate of absorption and onset of action and shorter duration of action. </a:t>
            </a:r>
            <a:r>
              <a:rPr lang="en-IN" sz="2000" b="1" dirty="0" smtClean="0">
                <a:latin typeface="Arial" panose="020B0604020202020204" pitchFamily="34" charset="0"/>
                <a:cs typeface="Arial" panose="020B0604020202020204" pitchFamily="34" charset="0"/>
              </a:rPr>
              <a:t> </a:t>
            </a:r>
          </a:p>
          <a:p>
            <a:pPr marL="0" indent="0">
              <a:buNone/>
            </a:pPr>
            <a:r>
              <a:rPr lang="en-IN" sz="2000" b="1" dirty="0" smtClean="0">
                <a:latin typeface="Arial" panose="020B0604020202020204" pitchFamily="34" charset="0"/>
                <a:cs typeface="Arial" panose="020B0604020202020204" pitchFamily="34" charset="0"/>
              </a:rPr>
              <a:t>Absorption : </a:t>
            </a:r>
            <a:r>
              <a:rPr lang="en-IN" sz="2000" dirty="0">
                <a:latin typeface="Arial" panose="020B0604020202020204" pitchFamily="34" charset="0"/>
                <a:cs typeface="Arial" panose="020B0604020202020204" pitchFamily="34" charset="0"/>
              </a:rPr>
              <a:t>Rapidly absorbed following subcutaneous administration (more so than regular human insulin). Furthermore, insulin </a:t>
            </a:r>
            <a:r>
              <a:rPr lang="en-IN" sz="2000" dirty="0" err="1">
                <a:latin typeface="Arial" panose="020B0604020202020204" pitchFamily="34" charset="0"/>
                <a:cs typeface="Arial" panose="020B0604020202020204" pitchFamily="34" charset="0"/>
              </a:rPr>
              <a:t>aspart</a:t>
            </a:r>
            <a:r>
              <a:rPr lang="en-IN" sz="2000" dirty="0">
                <a:latin typeface="Arial" panose="020B0604020202020204" pitchFamily="34" charset="0"/>
                <a:cs typeface="Arial" panose="020B0604020202020204" pitchFamily="34" charset="0"/>
              </a:rPr>
              <a:t> has a faster absorption, a faster onset of action, and a shorter duration of action than regular human insulin after subcutaneous injection. It takes 40 - 50 minutes to reach maximum concentration. When a dose of 0.15 U/kg body weight was injected in type 1 diabetes patients, the mean maximum concentration (</a:t>
            </a:r>
            <a:r>
              <a:rPr lang="en-IN" sz="2000" dirty="0" err="1">
                <a:latin typeface="Arial" panose="020B0604020202020204" pitchFamily="34" charset="0"/>
                <a:cs typeface="Arial" panose="020B0604020202020204" pitchFamily="34" charset="0"/>
              </a:rPr>
              <a:t>Cmax</a:t>
            </a:r>
            <a:r>
              <a:rPr lang="en-IN" sz="2000" dirty="0">
                <a:latin typeface="Arial" panose="020B0604020202020204" pitchFamily="34" charset="0"/>
                <a:cs typeface="Arial" panose="020B0604020202020204" pitchFamily="34" charset="0"/>
              </a:rPr>
              <a:t>) was 82 </a:t>
            </a:r>
            <a:r>
              <a:rPr lang="en-IN" sz="2000" dirty="0" err="1">
                <a:latin typeface="Arial" panose="020B0604020202020204" pitchFamily="34" charset="0"/>
                <a:cs typeface="Arial" panose="020B0604020202020204" pitchFamily="34" charset="0"/>
              </a:rPr>
              <a:t>mU</a:t>
            </a:r>
            <a:r>
              <a:rPr lang="en-IN" sz="2000" dirty="0">
                <a:latin typeface="Arial" panose="020B0604020202020204" pitchFamily="34" charset="0"/>
                <a:cs typeface="Arial" panose="020B0604020202020204" pitchFamily="34" charset="0"/>
              </a:rPr>
              <a:t>/L. The site of injection has no impact on extent or speed of absorption. </a:t>
            </a:r>
            <a:endParaRPr lang="en-IN" sz="2000" b="1"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96664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2034"/>
            <a:ext cx="10515600" cy="6330433"/>
          </a:xfrm>
        </p:spPr>
        <p:txBody>
          <a:bodyPr>
            <a:normAutofit lnSpcReduction="10000"/>
          </a:bodyPr>
          <a:lstStyle/>
          <a:p>
            <a:pPr marL="0" indent="0">
              <a:buNone/>
            </a:pPr>
            <a:r>
              <a:rPr lang="en-IN" sz="2000" b="1" dirty="0">
                <a:latin typeface="Arial" panose="020B0604020202020204" pitchFamily="34" charset="0"/>
                <a:cs typeface="Arial" panose="020B0604020202020204" pitchFamily="34" charset="0"/>
              </a:rPr>
              <a:t>Toxicity : </a:t>
            </a:r>
            <a:r>
              <a:rPr lang="en-IN" sz="2000" dirty="0">
                <a:latin typeface="Arial" panose="020B0604020202020204" pitchFamily="34" charset="0"/>
                <a:cs typeface="Arial" panose="020B0604020202020204" pitchFamily="34" charset="0"/>
              </a:rPr>
              <a:t>Inappropriately high dosages relative to food intake and/or energy expenditure may result in severe and sometimes prolonged and life-threatening </a:t>
            </a:r>
            <a:r>
              <a:rPr lang="en-IN" sz="2000" dirty="0" err="1">
                <a:latin typeface="Arial" panose="020B0604020202020204" pitchFamily="34" charset="0"/>
                <a:cs typeface="Arial" panose="020B0604020202020204" pitchFamily="34" charset="0"/>
              </a:rPr>
              <a:t>hypoglycemia</a:t>
            </a:r>
            <a:r>
              <a:rPr lang="en-IN" sz="2000" dirty="0">
                <a:latin typeface="Arial" panose="020B0604020202020204" pitchFamily="34" charset="0"/>
                <a:cs typeface="Arial" panose="020B0604020202020204" pitchFamily="34" charset="0"/>
              </a:rPr>
              <a:t>. Neurogenic (autonomic) signs and symptoms of </a:t>
            </a:r>
            <a:r>
              <a:rPr lang="en-IN" sz="2000" dirty="0" err="1">
                <a:latin typeface="Arial" panose="020B0604020202020204" pitchFamily="34" charset="0"/>
                <a:cs typeface="Arial" panose="020B0604020202020204" pitchFamily="34" charset="0"/>
              </a:rPr>
              <a:t>hypoglycemia</a:t>
            </a:r>
            <a:r>
              <a:rPr lang="en-IN" sz="2000" dirty="0">
                <a:latin typeface="Arial" panose="020B0604020202020204" pitchFamily="34" charset="0"/>
                <a:cs typeface="Arial" panose="020B0604020202020204" pitchFamily="34" charset="0"/>
              </a:rPr>
              <a:t> include trembling, palpitations, sweating, anxiety, hunger, nausea and tingling. </a:t>
            </a:r>
            <a:r>
              <a:rPr lang="en-IN" sz="2000" dirty="0" err="1">
                <a:latin typeface="Arial" panose="020B0604020202020204" pitchFamily="34" charset="0"/>
                <a:cs typeface="Arial" panose="020B0604020202020204" pitchFamily="34" charset="0"/>
              </a:rPr>
              <a:t>Neuroglycopenic</a:t>
            </a:r>
            <a:r>
              <a:rPr lang="en-IN" sz="2000" dirty="0">
                <a:latin typeface="Arial" panose="020B0604020202020204" pitchFamily="34" charset="0"/>
                <a:cs typeface="Arial" panose="020B0604020202020204" pitchFamily="34" charset="0"/>
              </a:rPr>
              <a:t> signs and symptoms of </a:t>
            </a:r>
            <a:r>
              <a:rPr lang="en-IN" sz="2000" dirty="0" err="1">
                <a:latin typeface="Arial" panose="020B0604020202020204" pitchFamily="34" charset="0"/>
                <a:cs typeface="Arial" panose="020B0604020202020204" pitchFamily="34" charset="0"/>
              </a:rPr>
              <a:t>hypoglycemia</a:t>
            </a:r>
            <a:r>
              <a:rPr lang="en-IN" sz="2000" dirty="0">
                <a:latin typeface="Arial" panose="020B0604020202020204" pitchFamily="34" charset="0"/>
                <a:cs typeface="Arial" panose="020B0604020202020204" pitchFamily="34" charset="0"/>
              </a:rPr>
              <a:t> include difficulty concentrating, lethargy/weakness, confusion, drowsiness, vision changes, difficulty speaking, headache, and dizziness. Mild </a:t>
            </a:r>
            <a:r>
              <a:rPr lang="en-IN" sz="2000" dirty="0" err="1">
                <a:latin typeface="Arial" panose="020B0604020202020204" pitchFamily="34" charset="0"/>
                <a:cs typeface="Arial" panose="020B0604020202020204" pitchFamily="34" charset="0"/>
              </a:rPr>
              <a:t>hypoglycemia</a:t>
            </a:r>
            <a:r>
              <a:rPr lang="en-IN" sz="2000" dirty="0">
                <a:latin typeface="Arial" panose="020B0604020202020204" pitchFamily="34" charset="0"/>
                <a:cs typeface="Arial" panose="020B0604020202020204" pitchFamily="34" charset="0"/>
              </a:rPr>
              <a:t> is characterized by the presence of autonomic symptoms. Moderate </a:t>
            </a:r>
            <a:r>
              <a:rPr lang="en-IN" sz="2000" dirty="0" err="1">
                <a:latin typeface="Arial" panose="020B0604020202020204" pitchFamily="34" charset="0"/>
                <a:cs typeface="Arial" panose="020B0604020202020204" pitchFamily="34" charset="0"/>
              </a:rPr>
              <a:t>hypoglycemia</a:t>
            </a:r>
            <a:r>
              <a:rPr lang="en-IN" sz="2000" dirty="0">
                <a:latin typeface="Arial" panose="020B0604020202020204" pitchFamily="34" charset="0"/>
                <a:cs typeface="Arial" panose="020B0604020202020204" pitchFamily="34" charset="0"/>
              </a:rPr>
              <a:t> is characterized by the presence of autonomic and </a:t>
            </a:r>
            <a:r>
              <a:rPr lang="en-IN" sz="2000" dirty="0" err="1">
                <a:latin typeface="Arial" panose="020B0604020202020204" pitchFamily="34" charset="0"/>
                <a:cs typeface="Arial" panose="020B0604020202020204" pitchFamily="34" charset="0"/>
              </a:rPr>
              <a:t>neuroglycopenic</a:t>
            </a:r>
            <a:r>
              <a:rPr lang="en-IN" sz="2000" dirty="0">
                <a:latin typeface="Arial" panose="020B0604020202020204" pitchFamily="34" charset="0"/>
                <a:cs typeface="Arial" panose="020B0604020202020204" pitchFamily="34" charset="0"/>
              </a:rPr>
              <a:t> symptoms. Individuals may become unconscious in severe cases of </a:t>
            </a:r>
            <a:r>
              <a:rPr lang="en-IN" sz="2000" dirty="0" err="1">
                <a:latin typeface="Arial" panose="020B0604020202020204" pitchFamily="34" charset="0"/>
                <a:cs typeface="Arial" panose="020B0604020202020204" pitchFamily="34" charset="0"/>
              </a:rPr>
              <a:t>hypoglycemia</a:t>
            </a:r>
            <a:r>
              <a:rPr lang="en-IN" sz="2000" dirty="0">
                <a:latin typeface="Arial" panose="020B0604020202020204" pitchFamily="34" charset="0"/>
                <a:cs typeface="Arial" panose="020B0604020202020204" pitchFamily="34" charset="0"/>
              </a:rPr>
              <a:t>. </a:t>
            </a:r>
            <a:endParaRPr lang="en-IN" sz="2000" b="1" dirty="0">
              <a:latin typeface="Arial" panose="020B0604020202020204" pitchFamily="34" charset="0"/>
              <a:cs typeface="Arial" panose="020B0604020202020204" pitchFamily="34" charset="0"/>
            </a:endParaRPr>
          </a:p>
          <a:p>
            <a:pPr marL="0" indent="0">
              <a:buNone/>
            </a:pPr>
            <a:r>
              <a:rPr lang="en-IN" sz="2000" b="1" dirty="0" smtClean="0">
                <a:latin typeface="Arial" panose="020B0604020202020204" pitchFamily="34" charset="0"/>
                <a:cs typeface="Arial" panose="020B0604020202020204" pitchFamily="34" charset="0"/>
              </a:rPr>
              <a:t>Clearance : </a:t>
            </a:r>
            <a:r>
              <a:rPr lang="en-IN" sz="2000" dirty="0" smtClean="0">
                <a:solidFill>
                  <a:srgbClr val="000000"/>
                </a:solidFill>
                <a:latin typeface="Calibri" panose="020F0502020204030204" pitchFamily="34" charset="0"/>
              </a:rPr>
              <a:t>1.2 </a:t>
            </a:r>
            <a:r>
              <a:rPr lang="en-IN" sz="2000" dirty="0">
                <a:solidFill>
                  <a:srgbClr val="000000"/>
                </a:solidFill>
                <a:latin typeface="Calibri" panose="020F0502020204030204" pitchFamily="34" charset="0"/>
              </a:rPr>
              <a:t>L/h/kg [healthy Caucasian male]</a:t>
            </a:r>
            <a:r>
              <a:rPr lang="en-IN" sz="2000" dirty="0"/>
              <a:t> </a:t>
            </a:r>
            <a:endParaRPr lang="en-IN" sz="2000" b="1" dirty="0" smtClean="0">
              <a:latin typeface="Arial" panose="020B0604020202020204" pitchFamily="34" charset="0"/>
              <a:cs typeface="Arial" panose="020B0604020202020204" pitchFamily="34" charset="0"/>
            </a:endParaRPr>
          </a:p>
          <a:p>
            <a:pPr marL="0" indent="0">
              <a:buNone/>
            </a:pPr>
            <a:r>
              <a:rPr lang="en-IN" sz="2000" b="1" dirty="0">
                <a:latin typeface="Arial" panose="020B0604020202020204" pitchFamily="34" charset="0"/>
                <a:cs typeface="Arial" panose="020B0604020202020204" pitchFamily="34" charset="0"/>
              </a:rPr>
              <a:t>Sequence : </a:t>
            </a:r>
            <a:r>
              <a:rPr lang="en-IN" sz="2000" dirty="0">
                <a:latin typeface="Arial" panose="020B0604020202020204" pitchFamily="34" charset="0"/>
                <a:cs typeface="Arial" panose="020B0604020202020204" pitchFamily="34" charset="0"/>
              </a:rPr>
              <a:t>A </a:t>
            </a:r>
            <a:r>
              <a:rPr lang="en-IN" sz="2000" dirty="0" smtClean="0">
                <a:latin typeface="Arial" panose="020B0604020202020204" pitchFamily="34" charset="0"/>
                <a:cs typeface="Arial" panose="020B0604020202020204" pitchFamily="34" charset="0"/>
              </a:rPr>
              <a:t>chain-GIVEQCCTSICSLYQLENYCN</a:t>
            </a:r>
          </a:p>
          <a:p>
            <a:pPr marL="0" indent="0">
              <a:buNone/>
            </a:pPr>
            <a:r>
              <a:rPr lang="en-IN" sz="2000" dirty="0">
                <a:latin typeface="Arial" panose="020B0604020202020204" pitchFamily="34" charset="0"/>
                <a:cs typeface="Arial" panose="020B0604020202020204" pitchFamily="34" charset="0"/>
              </a:rPr>
              <a:t>                   </a:t>
            </a:r>
            <a:r>
              <a:rPr lang="en-IN" sz="2000" dirty="0" smtClean="0">
                <a:latin typeface="Arial" panose="020B0604020202020204" pitchFamily="34" charset="0"/>
                <a:cs typeface="Arial" panose="020B0604020202020204" pitchFamily="34" charset="0"/>
              </a:rPr>
              <a:t> </a:t>
            </a:r>
            <a:r>
              <a:rPr lang="en-IN" sz="2000" dirty="0">
                <a:latin typeface="Arial" panose="020B0604020202020204" pitchFamily="34" charset="0"/>
                <a:cs typeface="Arial" panose="020B0604020202020204" pitchFamily="34" charset="0"/>
              </a:rPr>
              <a:t>B </a:t>
            </a:r>
            <a:r>
              <a:rPr lang="en-IN" sz="2000" dirty="0" smtClean="0">
                <a:latin typeface="Arial" panose="020B0604020202020204" pitchFamily="34" charset="0"/>
                <a:cs typeface="Arial" panose="020B0604020202020204" pitchFamily="34" charset="0"/>
              </a:rPr>
              <a:t>chain-FVNQHLCGSHLVEALYLVCGERGFFYTDKT</a:t>
            </a:r>
            <a:endParaRPr lang="en-IN" sz="2000" dirty="0">
              <a:latin typeface="Arial" panose="020B0604020202020204" pitchFamily="34" charset="0"/>
              <a:cs typeface="Arial" panose="020B0604020202020204" pitchFamily="34" charset="0"/>
            </a:endParaRPr>
          </a:p>
          <a:p>
            <a:pPr marL="0" indent="0">
              <a:buNone/>
            </a:pPr>
            <a:r>
              <a:rPr lang="en-IN" sz="2000" b="1" dirty="0" smtClean="0">
                <a:latin typeface="Arial" panose="020B0604020202020204" pitchFamily="34" charset="0"/>
                <a:cs typeface="Arial" panose="020B0604020202020204" pitchFamily="34" charset="0"/>
              </a:rPr>
              <a:t>Brands : </a:t>
            </a:r>
            <a:r>
              <a:rPr lang="en-IN" sz="2000" dirty="0"/>
              <a:t>Novo </a:t>
            </a:r>
            <a:r>
              <a:rPr lang="en-IN" sz="2000" dirty="0" smtClean="0"/>
              <a:t>Nordisk’s </a:t>
            </a:r>
            <a:r>
              <a:rPr lang="en-IN" sz="2000" dirty="0" err="1" smtClean="0"/>
              <a:t>NovoLog</a:t>
            </a:r>
            <a:r>
              <a:rPr lang="en-IN" sz="2000" dirty="0" smtClean="0"/>
              <a:t>, </a:t>
            </a:r>
            <a:r>
              <a:rPr lang="en-IN" sz="2000" dirty="0" err="1" smtClean="0"/>
              <a:t>Novolog</a:t>
            </a:r>
            <a:r>
              <a:rPr lang="en-IN" sz="2000" dirty="0" smtClean="0"/>
              <a:t> </a:t>
            </a:r>
            <a:r>
              <a:rPr lang="en-IN" sz="2000" dirty="0" err="1" smtClean="0"/>
              <a:t>FlexPen</a:t>
            </a:r>
            <a:r>
              <a:rPr lang="en-IN" sz="2000" dirty="0" smtClean="0"/>
              <a:t>, </a:t>
            </a:r>
            <a:r>
              <a:rPr lang="en-IN" sz="2000" dirty="0" err="1" smtClean="0"/>
              <a:t>Novolog</a:t>
            </a:r>
            <a:r>
              <a:rPr lang="en-IN" sz="2000" dirty="0" smtClean="0"/>
              <a:t> </a:t>
            </a:r>
            <a:r>
              <a:rPr lang="en-IN" sz="2000" dirty="0" err="1" smtClean="0"/>
              <a:t>Penfill</a:t>
            </a:r>
            <a:r>
              <a:rPr lang="en-IN" sz="2000" dirty="0" smtClean="0"/>
              <a:t>, </a:t>
            </a:r>
            <a:r>
              <a:rPr lang="en-IN" sz="2000" dirty="0" err="1" smtClean="0"/>
              <a:t>NovoRapid</a:t>
            </a:r>
            <a:r>
              <a:rPr lang="en-IN" sz="2000" dirty="0" smtClean="0"/>
              <a:t> and </a:t>
            </a:r>
            <a:r>
              <a:rPr lang="en-IN" sz="2000" dirty="0" err="1" smtClean="0"/>
              <a:t>NovoRapid</a:t>
            </a:r>
            <a:r>
              <a:rPr lang="en-IN" sz="2000" dirty="0" smtClean="0"/>
              <a:t> </a:t>
            </a:r>
            <a:r>
              <a:rPr lang="en-IN" sz="2000" dirty="0" err="1"/>
              <a:t>Penfill</a:t>
            </a:r>
            <a:r>
              <a:rPr lang="en-IN" sz="2000" dirty="0"/>
              <a:t> </a:t>
            </a:r>
            <a:endParaRPr lang="en-IN" sz="2000" dirty="0" smtClean="0"/>
          </a:p>
          <a:p>
            <a:pPr marL="0" indent="0">
              <a:buNone/>
            </a:pPr>
            <a:r>
              <a:rPr lang="en-IN" sz="2000" b="1" dirty="0" err="1" smtClean="0">
                <a:latin typeface="Arial" panose="020B0604020202020204" pitchFamily="34" charset="0"/>
                <a:cs typeface="Arial" panose="020B0604020202020204" pitchFamily="34" charset="0"/>
              </a:rPr>
              <a:t>NovoLog</a:t>
            </a:r>
            <a:endParaRPr lang="en-IN" sz="2000" b="1" dirty="0" smtClean="0">
              <a:latin typeface="Arial" panose="020B0604020202020204" pitchFamily="34" charset="0"/>
              <a:cs typeface="Arial" panose="020B0604020202020204" pitchFamily="34" charset="0"/>
            </a:endParaRPr>
          </a:p>
          <a:p>
            <a:pPr marL="0" indent="0">
              <a:buNone/>
            </a:pPr>
            <a:r>
              <a:rPr lang="en-IN" sz="2000" dirty="0" err="1">
                <a:latin typeface="Arial" panose="020B0604020202020204" pitchFamily="34" charset="0"/>
                <a:cs typeface="Arial" panose="020B0604020202020204" pitchFamily="34" charset="0"/>
              </a:rPr>
              <a:t>NovoLog</a:t>
            </a:r>
            <a:r>
              <a:rPr lang="en-IN" sz="2000" dirty="0">
                <a:latin typeface="Arial" panose="020B0604020202020204" pitchFamily="34" charset="0"/>
                <a:cs typeface="Arial" panose="020B0604020202020204" pitchFamily="34" charset="0"/>
              </a:rPr>
              <a:t> (insulin </a:t>
            </a:r>
            <a:r>
              <a:rPr lang="en-IN" sz="2000" dirty="0" err="1">
                <a:latin typeface="Arial" panose="020B0604020202020204" pitchFamily="34" charset="0"/>
                <a:cs typeface="Arial" panose="020B0604020202020204" pitchFamily="34" charset="0"/>
              </a:rPr>
              <a:t>aspart</a:t>
            </a:r>
            <a:r>
              <a:rPr lang="en-IN" sz="2000" dirty="0">
                <a:latin typeface="Arial" panose="020B0604020202020204" pitchFamily="34" charset="0"/>
                <a:cs typeface="Arial" panose="020B0604020202020204" pitchFamily="34" charset="0"/>
              </a:rPr>
              <a:t> [</a:t>
            </a:r>
            <a:r>
              <a:rPr lang="en-IN" sz="2000" dirty="0" err="1">
                <a:latin typeface="Arial" panose="020B0604020202020204" pitchFamily="34" charset="0"/>
                <a:cs typeface="Arial" panose="020B0604020202020204" pitchFamily="34" charset="0"/>
              </a:rPr>
              <a:t>rDNA</a:t>
            </a:r>
            <a:r>
              <a:rPr lang="en-IN" sz="2000" dirty="0">
                <a:latin typeface="Arial" panose="020B0604020202020204" pitchFamily="34" charset="0"/>
                <a:cs typeface="Arial" panose="020B0604020202020204" pitchFamily="34" charset="0"/>
              </a:rPr>
              <a:t> origin]) Injection is a rapid-acting human insulin </a:t>
            </a:r>
            <a:r>
              <a:rPr lang="en-IN" sz="2000" dirty="0" err="1">
                <a:latin typeface="Arial" panose="020B0604020202020204" pitchFamily="34" charset="0"/>
                <a:cs typeface="Arial" panose="020B0604020202020204" pitchFamily="34" charset="0"/>
              </a:rPr>
              <a:t>analog</a:t>
            </a:r>
            <a:r>
              <a:rPr lang="en-IN" sz="2000" dirty="0">
                <a:latin typeface="Arial" panose="020B0604020202020204" pitchFamily="34" charset="0"/>
                <a:cs typeface="Arial" panose="020B0604020202020204" pitchFamily="34" charset="0"/>
              </a:rPr>
              <a:t> used to lower blood glucose. </a:t>
            </a:r>
            <a:r>
              <a:rPr lang="en-IN" sz="2000" dirty="0" err="1">
                <a:latin typeface="Arial" panose="020B0604020202020204" pitchFamily="34" charset="0"/>
                <a:cs typeface="Arial" panose="020B0604020202020204" pitchFamily="34" charset="0"/>
              </a:rPr>
              <a:t>NovoLog</a:t>
            </a:r>
            <a:r>
              <a:rPr lang="en-IN" sz="2000" dirty="0">
                <a:latin typeface="Arial" panose="020B0604020202020204" pitchFamily="34" charset="0"/>
                <a:cs typeface="Arial" panose="020B0604020202020204" pitchFamily="34" charset="0"/>
              </a:rPr>
              <a:t> is homologous with regular human insulin with the exception of a single substitution of the amino acid </a:t>
            </a:r>
            <a:r>
              <a:rPr lang="en-IN" sz="2000" dirty="0" err="1">
                <a:latin typeface="Arial" panose="020B0604020202020204" pitchFamily="34" charset="0"/>
                <a:cs typeface="Arial" panose="020B0604020202020204" pitchFamily="34" charset="0"/>
              </a:rPr>
              <a:t>proline</a:t>
            </a:r>
            <a:r>
              <a:rPr lang="en-IN" sz="2000" dirty="0">
                <a:latin typeface="Arial" panose="020B0604020202020204" pitchFamily="34" charset="0"/>
                <a:cs typeface="Arial" panose="020B0604020202020204" pitchFamily="34" charset="0"/>
              </a:rPr>
              <a:t> by aspartic acid in position B28, and is produced by recombinant DNA technology utilizing Saccharomyces </a:t>
            </a:r>
            <a:r>
              <a:rPr lang="en-IN" sz="2000" dirty="0" err="1">
                <a:latin typeface="Arial" panose="020B0604020202020204" pitchFamily="34" charset="0"/>
                <a:cs typeface="Arial" panose="020B0604020202020204" pitchFamily="34" charset="0"/>
              </a:rPr>
              <a:t>cerevisiae</a:t>
            </a:r>
            <a:r>
              <a:rPr lang="en-IN" sz="2000" dirty="0">
                <a:latin typeface="Arial" panose="020B0604020202020204" pitchFamily="34" charset="0"/>
                <a:cs typeface="Arial" panose="020B0604020202020204" pitchFamily="34" charset="0"/>
              </a:rPr>
              <a:t> (baker's yeast). Insulin </a:t>
            </a:r>
            <a:r>
              <a:rPr lang="en-IN" sz="2000" dirty="0" err="1">
                <a:latin typeface="Arial" panose="020B0604020202020204" pitchFamily="34" charset="0"/>
                <a:cs typeface="Arial" panose="020B0604020202020204" pitchFamily="34" charset="0"/>
              </a:rPr>
              <a:t>aspart</a:t>
            </a:r>
            <a:r>
              <a:rPr lang="en-IN" sz="2000" dirty="0">
                <a:latin typeface="Arial" panose="020B0604020202020204" pitchFamily="34" charset="0"/>
                <a:cs typeface="Arial" panose="020B0604020202020204" pitchFamily="34" charset="0"/>
              </a:rPr>
              <a:t> has the empirical formula C256H381N65079S6 and a molecular weight of 5825.8</a:t>
            </a:r>
            <a:r>
              <a:rPr lang="en-IN" sz="2000" dirty="0" smtClean="0">
                <a:latin typeface="Arial" panose="020B0604020202020204" pitchFamily="34" charset="0"/>
                <a:cs typeface="Arial" panose="020B0604020202020204" pitchFamily="34" charset="0"/>
              </a:rPr>
              <a:t>.</a:t>
            </a:r>
            <a:endParaRPr lang="en-IN"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3072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09093"/>
            <a:ext cx="10515600" cy="5867870"/>
          </a:xfrm>
        </p:spPr>
        <p:txBody>
          <a:bodyPr>
            <a:normAutofit fontScale="77500" lnSpcReduction="20000"/>
          </a:bodyPr>
          <a:lstStyle/>
          <a:p>
            <a:pPr marL="0" indent="0">
              <a:buNone/>
            </a:pPr>
            <a:r>
              <a:rPr lang="en-IN" dirty="0" err="1"/>
              <a:t>NovoLog</a:t>
            </a:r>
            <a:r>
              <a:rPr lang="en-IN" dirty="0"/>
              <a:t> is a sterile, aqueous, clear, and </a:t>
            </a:r>
            <a:r>
              <a:rPr lang="en-IN" dirty="0" err="1"/>
              <a:t>colorless</a:t>
            </a:r>
            <a:r>
              <a:rPr lang="en-IN" dirty="0"/>
              <a:t> solution, that contains insulin </a:t>
            </a:r>
            <a:r>
              <a:rPr lang="en-IN" dirty="0" err="1"/>
              <a:t>aspart</a:t>
            </a:r>
            <a:r>
              <a:rPr lang="en-IN" dirty="0"/>
              <a:t> 100 Units/mL, </a:t>
            </a:r>
            <a:r>
              <a:rPr lang="en-IN" dirty="0" err="1"/>
              <a:t>glycerin</a:t>
            </a:r>
            <a:r>
              <a:rPr lang="en-IN" dirty="0"/>
              <a:t> 16 mg/mL, </a:t>
            </a:r>
            <a:r>
              <a:rPr lang="en-IN" dirty="0" smtClean="0"/>
              <a:t>phenol</a:t>
            </a:r>
            <a:r>
              <a:rPr lang="en-IN" dirty="0"/>
              <a:t> 1.50 mg/mL, </a:t>
            </a:r>
            <a:r>
              <a:rPr lang="en-IN" dirty="0" err="1"/>
              <a:t>metacresol</a:t>
            </a:r>
            <a:r>
              <a:rPr lang="en-IN" dirty="0"/>
              <a:t> 1.72 mg/mL, zinc 19.6 mcg/mL, disodium hydrogen phosphate </a:t>
            </a:r>
            <a:r>
              <a:rPr lang="en-IN" dirty="0" err="1"/>
              <a:t>dihydrate</a:t>
            </a:r>
            <a:r>
              <a:rPr lang="en-IN" dirty="0"/>
              <a:t> 1.25 mg/mL, sodium chloride 0.58 mg/mL and water for injection. </a:t>
            </a:r>
            <a:r>
              <a:rPr lang="en-IN" dirty="0" err="1"/>
              <a:t>NovoLog</a:t>
            </a:r>
            <a:r>
              <a:rPr lang="en-IN" dirty="0"/>
              <a:t> has a pH of 7.2-7.6. Hydrochloric acid 10% and/or sodium hydroxide 10% may be added to adjust </a:t>
            </a:r>
            <a:r>
              <a:rPr lang="en-IN" dirty="0" err="1"/>
              <a:t>pH.</a:t>
            </a:r>
            <a:endParaRPr lang="en-IN" b="1" dirty="0" smtClean="0"/>
          </a:p>
          <a:p>
            <a:pPr marL="0" indent="0" fontAlgn="base">
              <a:buNone/>
            </a:pPr>
            <a:r>
              <a:rPr lang="en-IN" b="1" dirty="0" smtClean="0"/>
              <a:t> </a:t>
            </a:r>
            <a:r>
              <a:rPr lang="en-IN" b="1" dirty="0" smtClean="0"/>
              <a:t>Indication : </a:t>
            </a:r>
            <a:r>
              <a:rPr lang="en-IN" b="1" dirty="0"/>
              <a:t>Treatment of Diabetes Mellitus</a:t>
            </a:r>
          </a:p>
          <a:p>
            <a:pPr marL="0" indent="0">
              <a:buNone/>
            </a:pPr>
            <a:r>
              <a:rPr lang="en-IN" dirty="0" err="1"/>
              <a:t>NovoLog</a:t>
            </a:r>
            <a:r>
              <a:rPr lang="en-IN" dirty="0"/>
              <a:t> is an insulin </a:t>
            </a:r>
            <a:r>
              <a:rPr lang="en-IN" dirty="0" err="1"/>
              <a:t>analog</a:t>
            </a:r>
            <a:r>
              <a:rPr lang="en-IN" dirty="0"/>
              <a:t> indicated to improve </a:t>
            </a:r>
            <a:r>
              <a:rPr lang="en-IN" dirty="0" err="1"/>
              <a:t>glycemic</a:t>
            </a:r>
            <a:r>
              <a:rPr lang="en-IN" dirty="0"/>
              <a:t> control in adults and children with diabetes mellitus.</a:t>
            </a:r>
          </a:p>
          <a:p>
            <a:pPr marL="0" indent="0">
              <a:buNone/>
            </a:pPr>
            <a:r>
              <a:rPr lang="en-IN" b="1" dirty="0" smtClean="0"/>
              <a:t>Dosage </a:t>
            </a:r>
            <a:r>
              <a:rPr lang="en-IN" b="1" dirty="0" smtClean="0"/>
              <a:t>and administration </a:t>
            </a:r>
            <a:r>
              <a:rPr lang="en-IN" b="1" dirty="0" smtClean="0"/>
              <a:t>:</a:t>
            </a:r>
            <a:r>
              <a:rPr lang="en-IN" dirty="0"/>
              <a:t> </a:t>
            </a:r>
            <a:r>
              <a:rPr lang="en-IN" dirty="0" err="1"/>
              <a:t>NovoLog</a:t>
            </a:r>
            <a:r>
              <a:rPr lang="en-IN" dirty="0"/>
              <a:t> is an insulin </a:t>
            </a:r>
            <a:r>
              <a:rPr lang="en-IN" dirty="0" err="1"/>
              <a:t>analog</a:t>
            </a:r>
            <a:r>
              <a:rPr lang="en-IN" dirty="0"/>
              <a:t> with an earlier onset of action than regular human insulin. The dosage of </a:t>
            </a:r>
            <a:r>
              <a:rPr lang="en-IN" dirty="0" err="1"/>
              <a:t>NovoLog</a:t>
            </a:r>
            <a:r>
              <a:rPr lang="en-IN" dirty="0"/>
              <a:t> must be individualized. </a:t>
            </a:r>
            <a:r>
              <a:rPr lang="en-IN" dirty="0" err="1"/>
              <a:t>NovoLog</a:t>
            </a:r>
            <a:r>
              <a:rPr lang="en-IN" dirty="0"/>
              <a:t> given by subcutaneous injection should generally be used in regimens with an intermediate or long-acting </a:t>
            </a:r>
            <a:r>
              <a:rPr lang="en-IN" dirty="0" smtClean="0"/>
              <a:t>insulin. </a:t>
            </a:r>
            <a:r>
              <a:rPr lang="en-IN" dirty="0"/>
              <a:t>The total daily insulin requirement may vary and is usually between 0.5 to 1.0 units/kg/day. When used in a </a:t>
            </a:r>
            <a:r>
              <a:rPr lang="en-IN" dirty="0" err="1"/>
              <a:t>mealrelated</a:t>
            </a:r>
            <a:r>
              <a:rPr lang="en-IN" dirty="0"/>
              <a:t> subcutaneous injection treatment regimen, 50 to 70% of total insulin requirements may be provided by </a:t>
            </a:r>
            <a:r>
              <a:rPr lang="en-IN" dirty="0" err="1"/>
              <a:t>NovoLog</a:t>
            </a:r>
            <a:r>
              <a:rPr lang="en-IN" dirty="0"/>
              <a:t> and the remainder provided by an intermediate-acting or long-acting insulin. Because of </a:t>
            </a:r>
            <a:r>
              <a:rPr lang="en-IN" dirty="0" err="1"/>
              <a:t>NovoLog's</a:t>
            </a:r>
            <a:r>
              <a:rPr lang="en-IN" dirty="0"/>
              <a:t> comparatively rapid onset and short duration of glucose lowering activity, some patients may require more basal insulin and more total insulin to prevent pre-meal </a:t>
            </a:r>
            <a:r>
              <a:rPr lang="en-IN" dirty="0" err="1"/>
              <a:t>hyperglycemia</a:t>
            </a:r>
            <a:r>
              <a:rPr lang="en-IN" dirty="0"/>
              <a:t> when using </a:t>
            </a:r>
            <a:r>
              <a:rPr lang="en-IN" dirty="0" err="1"/>
              <a:t>NovoLog</a:t>
            </a:r>
            <a:r>
              <a:rPr lang="en-IN" dirty="0"/>
              <a:t> than when using human regular insulin.</a:t>
            </a:r>
          </a:p>
          <a:p>
            <a:pPr marL="0" indent="0">
              <a:buNone/>
            </a:pPr>
            <a:r>
              <a:rPr lang="en-IN" dirty="0"/>
              <a:t>Do not use </a:t>
            </a:r>
            <a:r>
              <a:rPr lang="en-IN" dirty="0" err="1"/>
              <a:t>NovoLog</a:t>
            </a:r>
            <a:r>
              <a:rPr lang="en-IN" dirty="0"/>
              <a:t> that is viscous (thickened) or cloudy; use only if it is clear and </a:t>
            </a:r>
            <a:r>
              <a:rPr lang="en-IN" dirty="0" err="1"/>
              <a:t>colorless</a:t>
            </a:r>
            <a:r>
              <a:rPr lang="en-IN" dirty="0"/>
              <a:t>. </a:t>
            </a:r>
            <a:r>
              <a:rPr lang="en-IN" dirty="0" err="1"/>
              <a:t>NovoLog</a:t>
            </a:r>
            <a:r>
              <a:rPr lang="en-IN" dirty="0"/>
              <a:t> should not be used after the printed expiration date.</a:t>
            </a:r>
          </a:p>
          <a:p>
            <a:pPr marL="0" indent="0">
              <a:buNone/>
            </a:pPr>
            <a:endParaRPr lang="en-IN" dirty="0"/>
          </a:p>
          <a:p>
            <a:pPr marL="0" indent="0">
              <a:buNone/>
            </a:pPr>
            <a:endParaRPr lang="en-IN" dirty="0"/>
          </a:p>
        </p:txBody>
      </p:sp>
    </p:spTree>
    <p:extLst>
      <p:ext uri="{BB962C8B-B14F-4D97-AF65-F5344CB8AC3E}">
        <p14:creationId xmlns:p14="http://schemas.microsoft.com/office/powerpoint/2010/main" val="2085173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89000" y="419100"/>
            <a:ext cx="10515600" cy="6037263"/>
          </a:xfrm>
        </p:spPr>
        <p:txBody>
          <a:bodyPr>
            <a:normAutofit fontScale="92500" lnSpcReduction="10000"/>
          </a:bodyPr>
          <a:lstStyle/>
          <a:p>
            <a:pPr marL="0" indent="0" fontAlgn="base">
              <a:buNone/>
            </a:pPr>
            <a:r>
              <a:rPr lang="en-IN" sz="2400" b="1" dirty="0"/>
              <a:t>Subcutaneous Injection</a:t>
            </a:r>
          </a:p>
          <a:p>
            <a:pPr marL="0" indent="0">
              <a:buNone/>
            </a:pPr>
            <a:r>
              <a:rPr lang="en-IN" sz="2400" dirty="0" err="1"/>
              <a:t>NovoLog</a:t>
            </a:r>
            <a:r>
              <a:rPr lang="en-IN" sz="2400" dirty="0"/>
              <a:t> should be administered by subcutaneous injection in the abdominal region, buttocks, thigh, or upper arm. Because </a:t>
            </a:r>
            <a:r>
              <a:rPr lang="en-IN" sz="2400" dirty="0" err="1"/>
              <a:t>NovoLog</a:t>
            </a:r>
            <a:r>
              <a:rPr lang="en-IN" sz="2400" dirty="0"/>
              <a:t> has a more rapid onset and a shorter duration of activity than human regular insulin, it should be injected immediately (within 5-10 minutes) before a meal. Injection sites should be rotated within the same region to reduce the risk of </a:t>
            </a:r>
            <a:r>
              <a:rPr lang="en-IN" sz="2400" dirty="0" err="1"/>
              <a:t>lipodystrophy</a:t>
            </a:r>
            <a:r>
              <a:rPr lang="en-IN" sz="2400" dirty="0"/>
              <a:t>. As with all </a:t>
            </a:r>
            <a:r>
              <a:rPr lang="en-IN" sz="2400" dirty="0" err="1"/>
              <a:t>insulins</a:t>
            </a:r>
            <a:r>
              <a:rPr lang="en-IN" sz="2400" dirty="0"/>
              <a:t>, the duration of action of </a:t>
            </a:r>
            <a:r>
              <a:rPr lang="en-IN" sz="2400" dirty="0" err="1"/>
              <a:t>NovoLog</a:t>
            </a:r>
            <a:r>
              <a:rPr lang="en-IN" sz="2400" dirty="0"/>
              <a:t> will vary according to the dose, injection site, blood flow, temperature, and level of physical activity.</a:t>
            </a:r>
          </a:p>
          <a:p>
            <a:pPr marL="0" indent="0">
              <a:buNone/>
            </a:pPr>
            <a:r>
              <a:rPr lang="en-IN" sz="2400" dirty="0" err="1"/>
              <a:t>NovoLog</a:t>
            </a:r>
            <a:r>
              <a:rPr lang="en-IN" sz="2400" dirty="0"/>
              <a:t> may be diluted with Insulin Diluting Medium for </a:t>
            </a:r>
            <a:r>
              <a:rPr lang="en-IN" sz="2400" dirty="0" err="1"/>
              <a:t>NovoLog</a:t>
            </a:r>
            <a:r>
              <a:rPr lang="en-IN" sz="2400" dirty="0"/>
              <a:t> for subcutaneous injection. Diluting one part </a:t>
            </a:r>
            <a:r>
              <a:rPr lang="en-IN" sz="2400" dirty="0" err="1"/>
              <a:t>NovoLog</a:t>
            </a:r>
            <a:r>
              <a:rPr lang="en-IN" sz="2400" dirty="0"/>
              <a:t> to nine parts diluent will yield a concentration one-tenth that of </a:t>
            </a:r>
            <a:r>
              <a:rPr lang="en-IN" sz="2400" dirty="0" err="1"/>
              <a:t>NovoLog</a:t>
            </a:r>
            <a:r>
              <a:rPr lang="en-IN" sz="2400" dirty="0"/>
              <a:t> (equivalent to U-10). Diluting one part </a:t>
            </a:r>
            <a:r>
              <a:rPr lang="en-IN" sz="2400" dirty="0" err="1"/>
              <a:t>NovoLog</a:t>
            </a:r>
            <a:r>
              <a:rPr lang="en-IN" sz="2400" dirty="0"/>
              <a:t> to one part diluent will yield a concentration one-half that of </a:t>
            </a:r>
            <a:r>
              <a:rPr lang="en-IN" sz="2400" dirty="0" err="1"/>
              <a:t>NovoLog</a:t>
            </a:r>
            <a:r>
              <a:rPr lang="en-IN" sz="2400" dirty="0"/>
              <a:t> (equivalent to U-50</a:t>
            </a:r>
            <a:r>
              <a:rPr lang="en-IN" sz="2400" dirty="0" smtClean="0"/>
              <a:t>).</a:t>
            </a:r>
          </a:p>
          <a:p>
            <a:pPr marL="0" indent="0" fontAlgn="base">
              <a:buNone/>
            </a:pPr>
            <a:r>
              <a:rPr lang="en-IN" sz="2400" b="1" dirty="0"/>
              <a:t>Intravenous Use</a:t>
            </a:r>
          </a:p>
          <a:p>
            <a:pPr marL="0" indent="0">
              <a:buNone/>
            </a:pPr>
            <a:r>
              <a:rPr lang="en-IN" sz="2400" dirty="0" err="1"/>
              <a:t>NovoLog</a:t>
            </a:r>
            <a:r>
              <a:rPr lang="en-IN" sz="2400" dirty="0"/>
              <a:t> can be administered intravenously under medical supervision for </a:t>
            </a:r>
            <a:r>
              <a:rPr lang="en-IN" sz="2400" dirty="0" err="1"/>
              <a:t>glycemic</a:t>
            </a:r>
            <a:r>
              <a:rPr lang="en-IN" sz="2400" dirty="0"/>
              <a:t> control with close monitoring of blood </a:t>
            </a:r>
            <a:r>
              <a:rPr lang="en-IN" sz="2400" dirty="0" smtClean="0"/>
              <a:t>glucose</a:t>
            </a:r>
            <a:r>
              <a:rPr lang="en-IN" sz="2400" dirty="0"/>
              <a:t> </a:t>
            </a:r>
            <a:r>
              <a:rPr lang="en-IN" sz="2400" dirty="0" smtClean="0"/>
              <a:t>and</a:t>
            </a:r>
            <a:r>
              <a:rPr lang="en-IN" sz="2400" dirty="0"/>
              <a:t> potassium levels to avoid </a:t>
            </a:r>
            <a:r>
              <a:rPr lang="en-IN" sz="2400" dirty="0" err="1"/>
              <a:t>hypoglycemia</a:t>
            </a:r>
            <a:r>
              <a:rPr lang="en-IN" sz="2400" dirty="0"/>
              <a:t> and </a:t>
            </a:r>
            <a:r>
              <a:rPr lang="en-IN" sz="2400" dirty="0" err="1" smtClean="0"/>
              <a:t>hypokalemia</a:t>
            </a:r>
            <a:r>
              <a:rPr lang="en-IN" sz="2400" dirty="0" smtClean="0"/>
              <a:t>. </a:t>
            </a:r>
            <a:r>
              <a:rPr lang="en-IN" sz="2400" dirty="0"/>
              <a:t>For intravenous use, </a:t>
            </a:r>
            <a:r>
              <a:rPr lang="en-IN" sz="2400" dirty="0" err="1"/>
              <a:t>NovoLog</a:t>
            </a:r>
            <a:r>
              <a:rPr lang="en-IN" sz="2400" dirty="0"/>
              <a:t> should be used at concentrations from 0.05 U/mL to 1.0 U/mL insulin </a:t>
            </a:r>
            <a:r>
              <a:rPr lang="en-IN" sz="2400" dirty="0" err="1"/>
              <a:t>aspart</a:t>
            </a:r>
            <a:r>
              <a:rPr lang="en-IN" sz="2400" dirty="0"/>
              <a:t> in infusion systems using polypropylene infusion bags. </a:t>
            </a:r>
            <a:r>
              <a:rPr lang="en-IN" sz="2400" dirty="0" err="1"/>
              <a:t>NovoLog</a:t>
            </a:r>
            <a:r>
              <a:rPr lang="en-IN" sz="2400" dirty="0"/>
              <a:t> has been shown to be stable in infusion fluids such as 0.9% sodium </a:t>
            </a:r>
            <a:r>
              <a:rPr lang="en-IN" sz="2400" dirty="0" smtClean="0"/>
              <a:t>chloride. Inspect </a:t>
            </a:r>
            <a:r>
              <a:rPr lang="en-IN" sz="2400" dirty="0" err="1"/>
              <a:t>NovoLog</a:t>
            </a:r>
            <a:r>
              <a:rPr lang="en-IN" sz="2400" dirty="0"/>
              <a:t> for particulate matter and discoloration prior to </a:t>
            </a:r>
            <a:r>
              <a:rPr lang="en-IN" sz="2400" dirty="0" smtClean="0"/>
              <a:t>parenteral administration</a:t>
            </a:r>
            <a:r>
              <a:rPr lang="en-IN" sz="2400" dirty="0"/>
              <a:t>.</a:t>
            </a:r>
          </a:p>
          <a:p>
            <a:pPr marL="0" indent="0">
              <a:buNone/>
            </a:pPr>
            <a:endParaRPr lang="en-IN" sz="2400" dirty="0"/>
          </a:p>
          <a:p>
            <a:pPr marL="0" indent="0">
              <a:buNone/>
            </a:pPr>
            <a:endParaRPr lang="en-IN"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3130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6380" y="154547"/>
            <a:ext cx="10515600" cy="6452315"/>
          </a:xfrm>
        </p:spPr>
        <p:txBody>
          <a:bodyPr>
            <a:normAutofit fontScale="92500" lnSpcReduction="10000"/>
          </a:bodyPr>
          <a:lstStyle/>
          <a:p>
            <a:pPr marL="0" indent="0">
              <a:buNone/>
            </a:pPr>
            <a:r>
              <a:rPr lang="en-IN" sz="2000" b="1" dirty="0" smtClean="0">
                <a:latin typeface="Arial" panose="020B0604020202020204" pitchFamily="34" charset="0"/>
                <a:cs typeface="Arial" panose="020B0604020202020204" pitchFamily="34" charset="0"/>
              </a:rPr>
              <a:t>Drug interactions</a:t>
            </a:r>
            <a:r>
              <a:rPr lang="en-IN" sz="2000" b="1" dirty="0" smtClean="0">
                <a:latin typeface="Arial" panose="020B0604020202020204" pitchFamily="34" charset="0"/>
                <a:cs typeface="Arial" panose="020B0604020202020204" pitchFamily="34" charset="0"/>
              </a:rPr>
              <a:t> : </a:t>
            </a:r>
            <a:r>
              <a:rPr lang="en-IN" sz="2000" dirty="0"/>
              <a:t>A number of substances affect glucose metabolism and may require insulin dose adjustment and particularly close monitoring.</a:t>
            </a:r>
          </a:p>
          <a:p>
            <a:pPr marL="0" indent="0" fontAlgn="base">
              <a:buNone/>
            </a:pPr>
            <a:r>
              <a:rPr lang="en-IN" sz="2000" dirty="0"/>
              <a:t>The following are examples of substances that may increase the blood-</a:t>
            </a:r>
            <a:r>
              <a:rPr lang="en-IN" sz="2000" dirty="0" err="1"/>
              <a:t>glucoselowering</a:t>
            </a:r>
            <a:r>
              <a:rPr lang="en-IN" sz="2000" dirty="0"/>
              <a:t> effect and susceptibility to </a:t>
            </a:r>
            <a:r>
              <a:rPr lang="en-IN" sz="2000" dirty="0" err="1"/>
              <a:t>hypoglycemia</a:t>
            </a:r>
            <a:r>
              <a:rPr lang="en-IN" sz="2000" dirty="0"/>
              <a:t>: oral </a:t>
            </a:r>
            <a:r>
              <a:rPr lang="en-IN" sz="2000" dirty="0" err="1"/>
              <a:t>antidiabetic</a:t>
            </a:r>
            <a:r>
              <a:rPr lang="en-IN" sz="2000" dirty="0"/>
              <a:t> products, </a:t>
            </a:r>
            <a:r>
              <a:rPr lang="en-IN" sz="2000" dirty="0" err="1"/>
              <a:t>pramlintide</a:t>
            </a:r>
            <a:r>
              <a:rPr lang="en-IN" sz="2000" dirty="0"/>
              <a:t>, ACE inhibitors, </a:t>
            </a:r>
            <a:r>
              <a:rPr lang="en-IN" sz="2000" dirty="0" err="1"/>
              <a:t>disopyramide</a:t>
            </a:r>
            <a:r>
              <a:rPr lang="en-IN" sz="2000" dirty="0"/>
              <a:t>, fibrates, fluoxetine, monoamine oxidase (MAO) inhibitors, propoxyphene, salicylates, </a:t>
            </a:r>
            <a:r>
              <a:rPr lang="en-IN" sz="2000" dirty="0" err="1"/>
              <a:t>somatostatin</a:t>
            </a:r>
            <a:r>
              <a:rPr lang="en-IN" sz="2000" dirty="0"/>
              <a:t> </a:t>
            </a:r>
            <a:r>
              <a:rPr lang="en-IN" sz="2000" dirty="0" err="1"/>
              <a:t>analog</a:t>
            </a:r>
            <a:r>
              <a:rPr lang="en-IN" sz="2000" dirty="0"/>
              <a:t> (e.g., </a:t>
            </a:r>
            <a:r>
              <a:rPr lang="en-IN" sz="2000" dirty="0" err="1"/>
              <a:t>octreotide</a:t>
            </a:r>
            <a:r>
              <a:rPr lang="en-IN" sz="2000" dirty="0"/>
              <a:t>), </a:t>
            </a:r>
            <a:r>
              <a:rPr lang="en-IN" sz="2000" dirty="0" err="1"/>
              <a:t>sulfonamide</a:t>
            </a:r>
            <a:r>
              <a:rPr lang="en-IN" sz="2000" dirty="0"/>
              <a:t> antibiotics.</a:t>
            </a:r>
          </a:p>
          <a:p>
            <a:pPr marL="0" indent="0" fontAlgn="base">
              <a:buNone/>
            </a:pPr>
            <a:r>
              <a:rPr lang="en-IN" sz="2000" dirty="0"/>
              <a:t>The following are examples of substances that may reduce the blood-</a:t>
            </a:r>
            <a:r>
              <a:rPr lang="en-IN" sz="2000" dirty="0" err="1"/>
              <a:t>glucoselowering</a:t>
            </a:r>
            <a:r>
              <a:rPr lang="en-IN" sz="2000" dirty="0"/>
              <a:t> effect: corticosteroids, niacin, </a:t>
            </a:r>
            <a:r>
              <a:rPr lang="en-IN" sz="2000" dirty="0" err="1"/>
              <a:t>danazol</a:t>
            </a:r>
            <a:r>
              <a:rPr lang="en-IN" sz="2000" dirty="0"/>
              <a:t>, diuretics, sympathomimetic agents (e.g., epinephrine, salbutamol, </a:t>
            </a:r>
            <a:r>
              <a:rPr lang="en-IN" sz="2000" dirty="0" err="1"/>
              <a:t>terbutaline</a:t>
            </a:r>
            <a:r>
              <a:rPr lang="en-IN" sz="2000" dirty="0"/>
              <a:t>), isoniazid, phenothiazine derivatives, </a:t>
            </a:r>
            <a:r>
              <a:rPr lang="en-IN" sz="2000" dirty="0" err="1"/>
              <a:t>somatropin</a:t>
            </a:r>
            <a:r>
              <a:rPr lang="en-IN" sz="2000" dirty="0"/>
              <a:t>, thyroid </a:t>
            </a:r>
            <a:r>
              <a:rPr lang="en-IN" sz="2000" dirty="0" err="1"/>
              <a:t>hormones,estrogens</a:t>
            </a:r>
            <a:r>
              <a:rPr lang="en-IN" sz="2000" dirty="0"/>
              <a:t>, </a:t>
            </a:r>
            <a:r>
              <a:rPr lang="en-IN" sz="2000" dirty="0" err="1"/>
              <a:t>progestogens</a:t>
            </a:r>
            <a:r>
              <a:rPr lang="en-IN" sz="2000" dirty="0"/>
              <a:t> (e.g., in oral contraceptives), atypical antipsychotics.</a:t>
            </a:r>
          </a:p>
          <a:p>
            <a:pPr marL="0" indent="0" fontAlgn="base">
              <a:buNone/>
            </a:pPr>
            <a:r>
              <a:rPr lang="en-IN" sz="2000" dirty="0"/>
              <a:t>Beta-blockers, clonidine, lithium salts, and alcohol may either potentiate or weaken the blood-glucose-lowering effect of insulin.</a:t>
            </a:r>
          </a:p>
          <a:p>
            <a:pPr marL="0" indent="0" fontAlgn="base">
              <a:buNone/>
            </a:pPr>
            <a:r>
              <a:rPr lang="en-IN" sz="2000" dirty="0" err="1"/>
              <a:t>Pentamidine</a:t>
            </a:r>
            <a:r>
              <a:rPr lang="en-IN" sz="2000" dirty="0"/>
              <a:t> may cause </a:t>
            </a:r>
            <a:r>
              <a:rPr lang="en-IN" sz="2000" dirty="0" err="1"/>
              <a:t>hypoglycemia</a:t>
            </a:r>
            <a:r>
              <a:rPr lang="en-IN" sz="2000" dirty="0"/>
              <a:t>, which may sometimes be followed by </a:t>
            </a:r>
            <a:r>
              <a:rPr lang="en-IN" sz="2000" dirty="0" err="1"/>
              <a:t>hyperglycemia</a:t>
            </a:r>
            <a:r>
              <a:rPr lang="en-IN" sz="2000" dirty="0"/>
              <a:t>.</a:t>
            </a:r>
          </a:p>
          <a:p>
            <a:pPr marL="0" indent="0" fontAlgn="base">
              <a:buNone/>
            </a:pPr>
            <a:r>
              <a:rPr lang="en-IN" sz="2000" dirty="0"/>
              <a:t>The signs of </a:t>
            </a:r>
            <a:r>
              <a:rPr lang="en-IN" sz="2000" dirty="0" err="1"/>
              <a:t>hypoglycemia</a:t>
            </a:r>
            <a:r>
              <a:rPr lang="en-IN" sz="2000" dirty="0"/>
              <a:t> may be reduced or absent in patients taking sympatholytic products such as beta-blockers, clonidine, </a:t>
            </a:r>
            <a:r>
              <a:rPr lang="en-IN" sz="2000" dirty="0" err="1"/>
              <a:t>guanethidine</a:t>
            </a:r>
            <a:r>
              <a:rPr lang="en-IN" sz="2000" dirty="0"/>
              <a:t>, and reserpine</a:t>
            </a:r>
            <a:r>
              <a:rPr lang="en-IN" sz="2000" dirty="0" smtClean="0"/>
              <a:t>.</a:t>
            </a:r>
          </a:p>
          <a:p>
            <a:pPr marL="0" indent="0" fontAlgn="base">
              <a:buNone/>
            </a:pPr>
            <a:r>
              <a:rPr lang="en-IN" sz="2000" b="1" dirty="0" smtClean="0"/>
              <a:t>Overdose : </a:t>
            </a:r>
            <a:r>
              <a:rPr lang="en-IN" sz="2000" dirty="0" smtClean="0"/>
              <a:t>Excess </a:t>
            </a:r>
            <a:r>
              <a:rPr lang="en-IN" sz="2000" dirty="0"/>
              <a:t>insulin administration may cause </a:t>
            </a:r>
            <a:r>
              <a:rPr lang="en-IN" sz="2000" dirty="0" err="1"/>
              <a:t>hypoglycemia</a:t>
            </a:r>
            <a:r>
              <a:rPr lang="en-IN" sz="2000" dirty="0"/>
              <a:t> and, particularly when given intravenously, </a:t>
            </a:r>
            <a:r>
              <a:rPr lang="en-IN" sz="2000" dirty="0" err="1"/>
              <a:t>hypokalemia</a:t>
            </a:r>
            <a:r>
              <a:rPr lang="en-IN" sz="2000" dirty="0"/>
              <a:t>. Mild episodes of </a:t>
            </a:r>
            <a:r>
              <a:rPr lang="en-IN" sz="2000" dirty="0" err="1"/>
              <a:t>hypoglycemia</a:t>
            </a:r>
            <a:r>
              <a:rPr lang="en-IN" sz="2000" dirty="0"/>
              <a:t> usually can be treated with oral glucose. Adjustments in drug dosage, meal patterns, or exercise, may be needed. More severe episodes with coma, seizure, or neurologic impairment may be treated with intramuscular/subcutaneous glucagon or concentrated intravenous glucose. Sustained carbohydrate intake and observation may be necessary because </a:t>
            </a:r>
            <a:r>
              <a:rPr lang="en-IN" sz="2000" dirty="0" err="1"/>
              <a:t>hypoglycemia</a:t>
            </a:r>
            <a:r>
              <a:rPr lang="en-IN" sz="2000" dirty="0"/>
              <a:t> may recur after apparent clinical recovery. </a:t>
            </a:r>
            <a:r>
              <a:rPr lang="en-IN" sz="2000" dirty="0" err="1"/>
              <a:t>Hypokalemia</a:t>
            </a:r>
            <a:r>
              <a:rPr lang="en-IN" sz="2000" dirty="0"/>
              <a:t> must be corrected appropriately.</a:t>
            </a:r>
            <a:endParaRPr lang="en-IN" sz="2000" dirty="0"/>
          </a:p>
          <a:p>
            <a:pPr marL="0" indent="0">
              <a:buNone/>
            </a:pPr>
            <a:endParaRPr lang="en-IN" sz="2000" b="1" dirty="0" smtClean="0">
              <a:latin typeface="Arial" panose="020B0604020202020204" pitchFamily="34" charset="0"/>
              <a:cs typeface="Arial" panose="020B0604020202020204" pitchFamily="34" charset="0"/>
            </a:endParaRPr>
          </a:p>
          <a:p>
            <a:pPr marL="0" indent="0">
              <a:buNone/>
            </a:pPr>
            <a:endParaRPr lang="en-IN" dirty="0"/>
          </a:p>
        </p:txBody>
      </p:sp>
    </p:spTree>
    <p:extLst>
      <p:ext uri="{BB962C8B-B14F-4D97-AF65-F5344CB8AC3E}">
        <p14:creationId xmlns:p14="http://schemas.microsoft.com/office/powerpoint/2010/main" val="11984562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44699"/>
            <a:ext cx="10515600" cy="5932264"/>
          </a:xfrm>
        </p:spPr>
        <p:txBody>
          <a:bodyPr>
            <a:normAutofit/>
          </a:bodyPr>
          <a:lstStyle/>
          <a:p>
            <a:pPr marL="0" indent="0">
              <a:buNone/>
            </a:pPr>
            <a:r>
              <a:rPr lang="en-IN" b="1" dirty="0" smtClean="0"/>
              <a:t>Contraindication : </a:t>
            </a:r>
          </a:p>
          <a:p>
            <a:pPr marL="0" indent="0">
              <a:buNone/>
            </a:pPr>
            <a:r>
              <a:rPr lang="en-IN" dirty="0" err="1"/>
              <a:t>NovoLog</a:t>
            </a:r>
            <a:r>
              <a:rPr lang="en-IN" dirty="0"/>
              <a:t> is contraindicated</a:t>
            </a:r>
          </a:p>
          <a:p>
            <a:pPr fontAlgn="base"/>
            <a:r>
              <a:rPr lang="en-IN" dirty="0"/>
              <a:t>during episodes of </a:t>
            </a:r>
            <a:r>
              <a:rPr lang="en-IN" dirty="0" err="1"/>
              <a:t>hypoglycemia</a:t>
            </a:r>
            <a:endParaRPr lang="en-IN" dirty="0"/>
          </a:p>
          <a:p>
            <a:pPr fontAlgn="base"/>
            <a:r>
              <a:rPr lang="en-IN" dirty="0"/>
              <a:t>in patients with hypersensitivity to </a:t>
            </a:r>
            <a:r>
              <a:rPr lang="en-IN" dirty="0" err="1"/>
              <a:t>NovoLog</a:t>
            </a:r>
            <a:r>
              <a:rPr lang="en-IN" dirty="0"/>
              <a:t> or one of its excipients.</a:t>
            </a:r>
          </a:p>
          <a:p>
            <a:pPr marL="0" indent="0">
              <a:buNone/>
            </a:pPr>
            <a:endParaRPr lang="en-IN" b="1" dirty="0"/>
          </a:p>
        </p:txBody>
      </p:sp>
    </p:spTree>
    <p:extLst>
      <p:ext uri="{BB962C8B-B14F-4D97-AF65-F5344CB8AC3E}">
        <p14:creationId xmlns:p14="http://schemas.microsoft.com/office/powerpoint/2010/main" val="11629814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3639" y="347730"/>
            <a:ext cx="10890161" cy="5829233"/>
          </a:xfrm>
        </p:spPr>
        <p:txBody>
          <a:bodyPr>
            <a:normAutofit/>
          </a:bodyPr>
          <a:lstStyle/>
          <a:p>
            <a:pPr marL="0" indent="0">
              <a:buNone/>
            </a:pPr>
            <a:r>
              <a:rPr lang="en-IN" b="1" dirty="0">
                <a:latin typeface="Arial Black" panose="020B0A04020102020204" pitchFamily="34" charset="0"/>
              </a:rPr>
              <a:t>General reference </a:t>
            </a:r>
            <a:r>
              <a:rPr lang="en-IN" b="1" dirty="0" smtClean="0">
                <a:latin typeface="Arial Black" panose="020B0A04020102020204" pitchFamily="34" charset="0"/>
              </a:rPr>
              <a:t>:</a:t>
            </a:r>
          </a:p>
          <a:p>
            <a:pPr marL="0" indent="0">
              <a:buNone/>
            </a:pPr>
            <a:r>
              <a:rPr lang="en-IN" dirty="0" smtClean="0">
                <a:latin typeface="Arial" panose="020B0604020202020204" pitchFamily="34" charset="0"/>
                <a:cs typeface="Arial" panose="020B0604020202020204" pitchFamily="34" charset="0"/>
              </a:rPr>
              <a:t>www.rxlist.com</a:t>
            </a:r>
          </a:p>
          <a:p>
            <a:pPr marL="0" indent="0">
              <a:buNone/>
            </a:pPr>
            <a:r>
              <a:rPr lang="en-IN" dirty="0" smtClean="0">
                <a:latin typeface="Arial" panose="020B0604020202020204" pitchFamily="34" charset="0"/>
                <a:cs typeface="Arial" panose="020B0604020202020204" pitchFamily="34" charset="0"/>
              </a:rPr>
              <a:t>www.drugbank.com</a:t>
            </a:r>
          </a:p>
          <a:p>
            <a:pPr marL="0" indent="0">
              <a:buNone/>
            </a:pPr>
            <a:r>
              <a:rPr lang="en-IN" dirty="0" smtClean="0"/>
              <a:t>Heller </a:t>
            </a:r>
            <a:r>
              <a:rPr lang="en-IN" dirty="0"/>
              <a:t>S, </a:t>
            </a:r>
            <a:r>
              <a:rPr lang="en-IN" dirty="0" err="1"/>
              <a:t>Kurtzhals</a:t>
            </a:r>
            <a:r>
              <a:rPr lang="en-IN" dirty="0"/>
              <a:t> P, Verge D, </a:t>
            </a:r>
            <a:r>
              <a:rPr lang="en-IN" dirty="0" err="1"/>
              <a:t>Lindholm</a:t>
            </a:r>
            <a:r>
              <a:rPr lang="en-IN" dirty="0"/>
              <a:t> A: Insulin </a:t>
            </a:r>
            <a:r>
              <a:rPr lang="en-IN" dirty="0" err="1"/>
              <a:t>aspart</a:t>
            </a:r>
            <a:r>
              <a:rPr lang="en-IN" dirty="0"/>
              <a:t>: promising early results borne out in clinical practice. Expert </a:t>
            </a:r>
            <a:r>
              <a:rPr lang="en-IN" dirty="0" err="1"/>
              <a:t>Opin</a:t>
            </a:r>
            <a:r>
              <a:rPr lang="en-IN" dirty="0"/>
              <a:t> </a:t>
            </a:r>
            <a:r>
              <a:rPr lang="en-IN" dirty="0" err="1"/>
              <a:t>Pharmacother</a:t>
            </a:r>
            <a:r>
              <a:rPr lang="en-IN" dirty="0"/>
              <a:t>. 2002 Feb;3(2):183-95. "</a:t>
            </a:r>
            <a:r>
              <a:rPr lang="en-IN" dirty="0" err="1"/>
              <a:t>Pubmed</a:t>
            </a:r>
            <a:r>
              <a:rPr lang="en-IN" dirty="0"/>
              <a:t>":http://www.ncbi.nlm.nih.gov/pubmed/11829732# Sciacca L, </a:t>
            </a:r>
            <a:r>
              <a:rPr lang="en-IN" dirty="0" err="1"/>
              <a:t>Cassarino</a:t>
            </a:r>
            <a:r>
              <a:rPr lang="en-IN" dirty="0"/>
              <a:t> MF, </a:t>
            </a:r>
            <a:r>
              <a:rPr lang="en-IN" dirty="0" err="1"/>
              <a:t>Genua</a:t>
            </a:r>
            <a:r>
              <a:rPr lang="en-IN" dirty="0"/>
              <a:t> M, </a:t>
            </a:r>
            <a:r>
              <a:rPr lang="en-IN" dirty="0" err="1"/>
              <a:t>Pandini</a:t>
            </a:r>
            <a:r>
              <a:rPr lang="en-IN" dirty="0"/>
              <a:t> G, Le </a:t>
            </a:r>
            <a:r>
              <a:rPr lang="en-IN" dirty="0" err="1"/>
              <a:t>Moli</a:t>
            </a:r>
            <a:r>
              <a:rPr lang="en-IN" dirty="0"/>
              <a:t> R, </a:t>
            </a:r>
            <a:r>
              <a:rPr lang="en-IN" dirty="0" err="1"/>
              <a:t>Squatrito</a:t>
            </a:r>
            <a:r>
              <a:rPr lang="en-IN" dirty="0"/>
              <a:t> S, </a:t>
            </a:r>
            <a:r>
              <a:rPr lang="en-IN" dirty="0" err="1"/>
              <a:t>Vigneri</a:t>
            </a:r>
            <a:r>
              <a:rPr lang="en-IN" dirty="0"/>
              <a:t> R: Insulin analogues differently activate insulin receptor isoforms and post-receptor signalling. </a:t>
            </a:r>
            <a:r>
              <a:rPr lang="en-IN" dirty="0" err="1"/>
              <a:t>Diabetologia</a:t>
            </a:r>
            <a:r>
              <a:rPr lang="en-IN" dirty="0"/>
              <a:t>. 2010 Apr 28. "</a:t>
            </a:r>
            <a:r>
              <a:rPr lang="en-IN" dirty="0" err="1"/>
              <a:t>Pubmed</a:t>
            </a:r>
            <a:r>
              <a:rPr lang="en-IN" dirty="0"/>
              <a:t>":http://www.ncbi.nlm.nih.gov/pubmed/20424816</a:t>
            </a:r>
            <a:r>
              <a:rPr lang="en-IN" dirty="0"/>
              <a:t> </a:t>
            </a:r>
            <a:endParaRPr lang="en-IN"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14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457</TotalTime>
  <Words>1023</Words>
  <Application>Microsoft Office PowerPoint</Application>
  <PresentationFormat>Widescreen</PresentationFormat>
  <Paragraphs>42</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Insulin Aspart  (Approved drug) DB01306</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Oxytocin (Approved drug) DB00107</dc:title>
  <dc:creator>Gursimran</dc:creator>
  <cp:lastModifiedBy>Gursimran</cp:lastModifiedBy>
  <cp:revision>30</cp:revision>
  <dcterms:created xsi:type="dcterms:W3CDTF">2015-01-10T16:06:31Z</dcterms:created>
  <dcterms:modified xsi:type="dcterms:W3CDTF">2015-01-14T18:46:18Z</dcterms:modified>
</cp:coreProperties>
</file>